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Lst>
  <p:sldSz cy="10287000" cx="18288000"/>
  <p:notesSz cx="18288000" cy="10287000"/>
  <p:embeddedFontLst>
    <p:embeddedFont>
      <p:font typeface="Nunito SemiBold"/>
      <p:regular r:id="rId85"/>
      <p:bold r:id="rId86"/>
      <p:italic r:id="rId87"/>
      <p:boldItalic r:id="rId88"/>
    </p:embeddedFont>
    <p:embeddedFont>
      <p:font typeface="Manrope Light"/>
      <p:regular r:id="rId89"/>
      <p:bold r:id="rId90"/>
    </p:embeddedFont>
    <p:embeddedFont>
      <p:font typeface="Montserrat SemiBold"/>
      <p:regular r:id="rId91"/>
      <p:bold r:id="rId92"/>
      <p:italic r:id="rId93"/>
      <p:boldItalic r:id="rId94"/>
    </p:embeddedFont>
    <p:embeddedFont>
      <p:font typeface="Roboto Mono Medium"/>
      <p:regular r:id="rId95"/>
      <p:bold r:id="rId96"/>
      <p:italic r:id="rId97"/>
      <p:boldItalic r:id="rId98"/>
    </p:embeddedFont>
    <p:embeddedFont>
      <p:font typeface="Inter SemiBold"/>
      <p:regular r:id="rId99"/>
      <p:bold r:id="rId100"/>
      <p:italic r:id="rId101"/>
      <p:boldItalic r:id="rId102"/>
    </p:embeddedFont>
    <p:embeddedFont>
      <p:font typeface="Montserrat Black"/>
      <p:bold r:id="rId103"/>
      <p:boldItalic r:id="rId104"/>
    </p:embeddedFont>
    <p:embeddedFont>
      <p:font typeface="Montserrat"/>
      <p:regular r:id="rId105"/>
      <p:bold r:id="rId106"/>
      <p:italic r:id="rId107"/>
      <p:boldItalic r:id="rId108"/>
    </p:embeddedFont>
    <p:embeddedFont>
      <p:font typeface="Manrope"/>
      <p:regular r:id="rId109"/>
      <p:bold r:id="rId110"/>
    </p:embeddedFont>
    <p:embeddedFont>
      <p:font typeface="Montserrat ExtraBold"/>
      <p:bold r:id="rId111"/>
      <p:boldItalic r:id="rId112"/>
    </p:embeddedFont>
    <p:embeddedFont>
      <p:font typeface="Roboto Mono"/>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Montserrat-italic.fntdata"/><Relationship Id="rId106" Type="http://schemas.openxmlformats.org/officeDocument/2006/relationships/font" Target="fonts/Montserrat-bold.fntdata"/><Relationship Id="rId105" Type="http://schemas.openxmlformats.org/officeDocument/2006/relationships/font" Target="fonts/Montserrat-regular.fntdata"/><Relationship Id="rId104" Type="http://schemas.openxmlformats.org/officeDocument/2006/relationships/font" Target="fonts/MontserratBlack-boldItalic.fntdata"/><Relationship Id="rId109" Type="http://schemas.openxmlformats.org/officeDocument/2006/relationships/font" Target="fonts/Manrope-regular.fntdata"/><Relationship Id="rId108" Type="http://schemas.openxmlformats.org/officeDocument/2006/relationships/font" Target="fonts/Montserrat-boldItalic.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MontserratBlack-bold.fntdata"/><Relationship Id="rId102" Type="http://schemas.openxmlformats.org/officeDocument/2006/relationships/font" Target="fonts/InterSemiBold-boldItalic.fntdata"/><Relationship Id="rId101" Type="http://schemas.openxmlformats.org/officeDocument/2006/relationships/font" Target="fonts/InterSemiBold-italic.fntdata"/><Relationship Id="rId100" Type="http://schemas.openxmlformats.org/officeDocument/2006/relationships/font" Target="fonts/InterSemiBold-bold.fntdata"/><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RobotoMonoMedium-regular.fntdata"/><Relationship Id="rId94" Type="http://schemas.openxmlformats.org/officeDocument/2006/relationships/font" Target="fonts/MontserratSemiBold-boldItalic.fntdata"/><Relationship Id="rId97" Type="http://schemas.openxmlformats.org/officeDocument/2006/relationships/font" Target="fonts/RobotoMonoMedium-italic.fntdata"/><Relationship Id="rId96" Type="http://schemas.openxmlformats.org/officeDocument/2006/relationships/font" Target="fonts/RobotoMonoMedium-bold.fntdata"/><Relationship Id="rId11" Type="http://schemas.openxmlformats.org/officeDocument/2006/relationships/slide" Target="slides/slide7.xml"/><Relationship Id="rId99" Type="http://schemas.openxmlformats.org/officeDocument/2006/relationships/font" Target="fonts/InterSemiBold-regular.fntdata"/><Relationship Id="rId10" Type="http://schemas.openxmlformats.org/officeDocument/2006/relationships/slide" Target="slides/slide6.xml"/><Relationship Id="rId98" Type="http://schemas.openxmlformats.org/officeDocument/2006/relationships/font" Target="fonts/RobotoMonoMedium-boldItalic.fntdata"/><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MontserratSemiBold-regular.fntdata"/><Relationship Id="rId90" Type="http://schemas.openxmlformats.org/officeDocument/2006/relationships/font" Target="fonts/ManropeLight-bold.fntdata"/><Relationship Id="rId93" Type="http://schemas.openxmlformats.org/officeDocument/2006/relationships/font" Target="fonts/MontserratSemiBold-italic.fntdata"/><Relationship Id="rId92" Type="http://schemas.openxmlformats.org/officeDocument/2006/relationships/font" Target="fonts/MontserratSemiBold-bold.fntdata"/><Relationship Id="rId116" Type="http://schemas.openxmlformats.org/officeDocument/2006/relationships/font" Target="fonts/RobotoMono-boldItalic.fntdata"/><Relationship Id="rId115" Type="http://schemas.openxmlformats.org/officeDocument/2006/relationships/font" Target="fonts/RobotoMono-italic.fntdata"/><Relationship Id="rId15" Type="http://schemas.openxmlformats.org/officeDocument/2006/relationships/slide" Target="slides/slide11.xml"/><Relationship Id="rId110" Type="http://schemas.openxmlformats.org/officeDocument/2006/relationships/font" Target="fonts/Manrope-bold.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font" Target="fonts/RobotoMono-bold.fntdata"/><Relationship Id="rId18" Type="http://schemas.openxmlformats.org/officeDocument/2006/relationships/slide" Target="slides/slide14.xml"/><Relationship Id="rId113" Type="http://schemas.openxmlformats.org/officeDocument/2006/relationships/font" Target="fonts/RobotoMono-regular.fntdata"/><Relationship Id="rId112" Type="http://schemas.openxmlformats.org/officeDocument/2006/relationships/font" Target="fonts/MontserratExtraBold-boldItalic.fntdata"/><Relationship Id="rId111" Type="http://schemas.openxmlformats.org/officeDocument/2006/relationships/font" Target="fonts/MontserratExtraBold-bold.fnt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font" Target="fonts/NunitoSemiBold-bold.fntdata"/><Relationship Id="rId85" Type="http://schemas.openxmlformats.org/officeDocument/2006/relationships/font" Target="fonts/NunitoSemiBold-regular.fntdata"/><Relationship Id="rId88" Type="http://schemas.openxmlformats.org/officeDocument/2006/relationships/font" Target="fonts/NunitoSemiBold-boldItalic.fntdata"/><Relationship Id="rId87" Type="http://schemas.openxmlformats.org/officeDocument/2006/relationships/font" Target="fonts/NunitoSemiBold-italic.fntdata"/><Relationship Id="rId89" Type="http://schemas.openxmlformats.org/officeDocument/2006/relationships/font" Target="fonts/ManropeLight-regular.fntdata"/><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828800" y="4886325"/>
            <a:ext cx="14630400" cy="462915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4e0bac9fcd_0_27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g34e0bac9fcd_0_27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4e0bac9fcd_0_30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g34e0bac9fcd_0_30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e0bac9fcd_0_3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4e0bac9fcd_0_3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4e0bac9fcd_0_73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4e0bac9fcd_0_73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34e0bac9fcd_0_75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34e0bac9fcd_0_75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e0bac9fcd_0_4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34e0bac9fcd_0_4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e0bac9fcd_0_31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34e0bac9fcd_0_31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3: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4f2ad25981_0_3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34f2ad25981_0_3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8bc862e5b2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g38bc862e5b2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4e0bac9fcd_0_18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34e0bac9fcd_0_18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7: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4f2ad25981_0_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34f2ad25981_0_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4e0bac9fcd_0_38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34e0bac9fcd_0_38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4e0bac9fcd_0_39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34e0bac9fcd_0_39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8: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8: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9: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9: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4e0bac9fcd_0_51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34e0bac9fcd_0_51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34e0bac9fcd_0_5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34e0bac9fcd_0_5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4e0bac9fcd_0_7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34e0bac9fcd_0_7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34e0bac9fcd_0_9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g34e0bac9fcd_0_9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4e0bac9fcd_0_17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34e0bac9fcd_0_17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34e0bac9fcd_0_65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34e0bac9fcd_0_65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4e0bac9fcd_0_40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34e0bac9fcd_0_40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4e0bac9fcd_0_42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34e0bac9fcd_0_42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34e0bac9fcd_0_45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34e0bac9fcd_0_45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4e0bac9fcd_0_46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g34e0bac9fcd_0_46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4e0bac9fcd_0_47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34e0bac9fcd_0_47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34e0bac9fcd_0_49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34e0bac9fcd_0_49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8b02ddd509_0_1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38b02ddd509_0_1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10: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0: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34e0bac9fcd_0_10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g34e0bac9fcd_0_10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34e0bac9fcd_0_11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34e0bac9fcd_0_11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34e0bac9fcd_0_141: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34e0bac9fcd_0_141: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34e0bac9fcd_0_15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g34e0bac9fcd_0_15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p11: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1: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34e0bac9fcd_0_34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34e0bac9fcd_0_34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34e0bac9fcd_0_53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34e0bac9fcd_0_53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34e0bac9fcd_0_57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34e0bac9fcd_0_57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34e0bac9fcd_0_58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34e0bac9fcd_0_58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34e0bac9fcd_0_60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34e0bac9fcd_0_60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38ae9877ebd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38ae9877ebd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8ae9877ebd_0_1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38ae9877ebd_0_1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38ae9877ebd_0_3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g38ae9877ebd_0_3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8ae9877ebd_0_4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g38ae9877ebd_0_4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4e0bac9fcd_0_61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34e0bac9fcd_0_61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34e0bac9fcd_0_62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34e0bac9fcd_0_62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85caeabc52_0_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85caeabc52_0_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385caeabc52_0_5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385caeabc52_0_5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385caeabc52_0_30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385caeabc52_0_30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4e0bac9fcd_0_2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g34e0bac9fcd_0_2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385caeabc52_0_11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385caeabc52_0_11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385caeabc52_0_177: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385caeabc52_0_177: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85caeabc52_0_22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85caeabc52_0_22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85caeabc52_0_244: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85caeabc52_0_244: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385caeabc52_0_25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385caeabc52_0_25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385caeabc52_0_28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385caeabc52_0_28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38bc4b26cea_0_2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38bc4b26cea_0_2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85caeabc52_0_290: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85caeabc52_0_290: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385caeabc52_0_29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385caeabc52_0_29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38bc862e5b2_1_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g38bc862e5b2_1_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4e0bac9fcd_0_37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g34e0bac9fcd_0_37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385caeabc52_0_333: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385caeabc52_0_333: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8ae9877ebd_0_78: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g38ae9877ebd_0_78: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8bc862e5b2_1_3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38bc862e5b2_1_3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8ae9877ebd_0_8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g38ae9877ebd_0_8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38bc862e5b2_1_25: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g38bc862e5b2_1_25: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4: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4: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34e0bac9fcd_0_77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g34e0bac9fcd_0_77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p15: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5: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38bc4b26cea_0_2: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g38bc4b26cea_0_2: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34e0bac9fcd_0_66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g34e0bac9fcd_0_66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e0bac9fcd_0_229: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4e0bac9fcd_0_229: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6:notes"/>
          <p:cNvSpPr txBox="1"/>
          <p:nvPr>
            <p:ph idx="1" type="body"/>
          </p:nvPr>
        </p:nvSpPr>
        <p:spPr>
          <a:xfrm>
            <a:off x="1828800" y="4886325"/>
            <a:ext cx="14630400" cy="46291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6:notes"/>
          <p:cNvSpPr/>
          <p:nvPr>
            <p:ph idx="2" type="sldImg"/>
          </p:nvPr>
        </p:nvSpPr>
        <p:spPr>
          <a:xfrm>
            <a:off x="3048600" y="771525"/>
            <a:ext cx="12192600" cy="38576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e0bac9fcd_0_256:notes"/>
          <p:cNvSpPr txBox="1"/>
          <p:nvPr>
            <p:ph idx="1" type="body"/>
          </p:nvPr>
        </p:nvSpPr>
        <p:spPr>
          <a:xfrm>
            <a:off x="1828800" y="4886325"/>
            <a:ext cx="14630400" cy="462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4e0bac9fcd_0_256:notes"/>
          <p:cNvSpPr/>
          <p:nvPr>
            <p:ph idx="2" type="sldImg"/>
          </p:nvPr>
        </p:nvSpPr>
        <p:spPr>
          <a:xfrm>
            <a:off x="3048600" y="771525"/>
            <a:ext cx="12192600" cy="3857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7.png"/><Relationship Id="rId8"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3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4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31.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5.png"/><Relationship Id="rId11" Type="http://schemas.openxmlformats.org/officeDocument/2006/relationships/image" Target="../media/image45.png"/><Relationship Id="rId10" Type="http://schemas.openxmlformats.org/officeDocument/2006/relationships/image" Target="../media/image51.png"/><Relationship Id="rId12" Type="http://schemas.openxmlformats.org/officeDocument/2006/relationships/image" Target="../media/image44.png"/><Relationship Id="rId9"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5.jpg"/><Relationship Id="rId7" Type="http://schemas.openxmlformats.org/officeDocument/2006/relationships/image" Target="../media/image27.png"/><Relationship Id="rId8" Type="http://schemas.openxmlformats.org/officeDocument/2006/relationships/image" Target="../media/image29.png"/></Relationships>
</file>

<file path=ppt/slides/_rels/slide18.xml.rels><?xml version="1.0" encoding="UTF-8" standalone="yes"?><Relationships xmlns="http://schemas.openxmlformats.org/package/2006/relationships"><Relationship Id="rId11" Type="http://schemas.openxmlformats.org/officeDocument/2006/relationships/image" Target="../media/image49.jpg"/><Relationship Id="rId10" Type="http://schemas.openxmlformats.org/officeDocument/2006/relationships/hyperlink" Target="http://drive.google.com/file/d/1bb1e8pDZ5NXuiSJTRT6dPvPKXzB2liaH/view" TargetMode="External"/><Relationship Id="rId13" Type="http://schemas.openxmlformats.org/officeDocument/2006/relationships/image" Target="../media/image50.jpg"/><Relationship Id="rId12" Type="http://schemas.openxmlformats.org/officeDocument/2006/relationships/hyperlink" Target="http://drive.google.com/file/d/1zXNqRSgq3COuVkU4EL5CUDZuWukNtHVv/view" TargetMode="External"/><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8.png"/><Relationship Id="rId15" Type="http://schemas.openxmlformats.org/officeDocument/2006/relationships/image" Target="../media/image48.jpg"/><Relationship Id="rId14" Type="http://schemas.openxmlformats.org/officeDocument/2006/relationships/hyperlink" Target="http://drive.google.com/file/d/1zxc-rC6dtm1Kb2WDKdOczU_jWQ6Zn_Mc/view" TargetMode="External"/><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44.png"/><Relationship Id="rId8"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68.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61.png"/><Relationship Id="rId8" Type="http://schemas.openxmlformats.org/officeDocument/2006/relationships/image" Target="../media/image5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68.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61.png"/><Relationship Id="rId8" Type="http://schemas.openxmlformats.org/officeDocument/2006/relationships/image" Target="../media/image5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8.png"/></Relationships>
</file>

<file path=ppt/slides/_rels/slide22.xml.rels><?xml version="1.0" encoding="UTF-8" standalone="yes"?><Relationships xmlns="http://schemas.openxmlformats.org/package/2006/relationships"><Relationship Id="rId11" Type="http://schemas.openxmlformats.org/officeDocument/2006/relationships/image" Target="../media/image74.png"/><Relationship Id="rId10" Type="http://schemas.openxmlformats.org/officeDocument/2006/relationships/image" Target="../media/image79.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75.png"/><Relationship Id="rId5" Type="http://schemas.openxmlformats.org/officeDocument/2006/relationships/image" Target="../media/image20.png"/><Relationship Id="rId6" Type="http://schemas.openxmlformats.org/officeDocument/2006/relationships/image" Target="../media/image41.png"/><Relationship Id="rId7" Type="http://schemas.openxmlformats.org/officeDocument/2006/relationships/image" Target="../media/image29.png"/><Relationship Id="rId8" Type="http://schemas.openxmlformats.org/officeDocument/2006/relationships/image" Target="../media/image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drive.google.com/file/d/1zXNqRSgq3COuVkU4EL5CUDZuWukNtHVv/view" TargetMode="External"/><Relationship Id="rId8" Type="http://schemas.openxmlformats.org/officeDocument/2006/relationships/image" Target="../media/image5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image" Target="../media/image14.png"/><Relationship Id="rId8" Type="http://schemas.openxmlformats.org/officeDocument/2006/relationships/image" Target="../media/image1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hyperlink" Target="http://drive.google.com/file/d/1zxc-rC6dtm1Kb2WDKdOczU_jWQ6Zn_Mc/view" TargetMode="External"/><Relationship Id="rId8" Type="http://schemas.openxmlformats.org/officeDocument/2006/relationships/image" Target="../media/image48.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49.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2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39.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8.png"/><Relationship Id="rId7" Type="http://schemas.openxmlformats.org/officeDocument/2006/relationships/image" Target="../media/image9.png"/></Relationships>
</file>

<file path=ppt/slides/_rels/slide40.xml.rels><?xml version="1.0" encoding="UTF-8" standalone="yes"?><Relationships xmlns="http://schemas.openxmlformats.org/package/2006/relationships"><Relationship Id="rId11" Type="http://schemas.openxmlformats.org/officeDocument/2006/relationships/image" Target="../media/image98.png"/><Relationship Id="rId10" Type="http://schemas.openxmlformats.org/officeDocument/2006/relationships/image" Target="../media/image97.png"/><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95.png"/><Relationship Id="rId5" Type="http://schemas.openxmlformats.org/officeDocument/2006/relationships/image" Target="../media/image20.png"/><Relationship Id="rId6" Type="http://schemas.openxmlformats.org/officeDocument/2006/relationships/image" Target="../media/image41.png"/><Relationship Id="rId7" Type="http://schemas.openxmlformats.org/officeDocument/2006/relationships/image" Target="../media/image96.png"/><Relationship Id="rId8" Type="http://schemas.openxmlformats.org/officeDocument/2006/relationships/image" Target="../media/image9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45.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109.png"/><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02.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61.png"/><Relationship Id="rId8"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155.png"/><Relationship Id="rId8" Type="http://schemas.openxmlformats.org/officeDocument/2006/relationships/image" Target="../media/image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48.png"/><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49.xml.rels><?xml version="1.0" encoding="UTF-8" standalone="yes"?><Relationships xmlns="http://schemas.openxmlformats.org/package/2006/relationships"><Relationship Id="rId10" Type="http://schemas.openxmlformats.org/officeDocument/2006/relationships/image" Target="../media/image104.jpg"/><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hyperlink" Target="http://drive.google.com/file/d/1auEXsKZ7DRincYNL-IoeseQy8KKCUNzK/view" TargetMode="External"/><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41.png"/></Relationships>
</file>

<file path=ppt/slides/_rels/slide50.xml.rels><?xml version="1.0" encoding="UTF-8" standalone="yes"?><Relationships xmlns="http://schemas.openxmlformats.org/package/2006/relationships"><Relationship Id="rId10" Type="http://schemas.openxmlformats.org/officeDocument/2006/relationships/image" Target="../media/image105.jpg"/><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hyperlink" Target="http://drive.google.com/file/d/1Bq3QTMTYp-vn83slEmAIeiGQVQ-g_wzD/view" TargetMode="External"/><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08.png"/><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9.png"/><Relationship Id="rId8" Type="http://schemas.openxmlformats.org/officeDocument/2006/relationships/image" Target="../media/image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56.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53.jpg"/></Relationships>
</file>

<file path=ppt/slides/_rels/slide59.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116.png"/><Relationship Id="rId13" Type="http://schemas.openxmlformats.org/officeDocument/2006/relationships/image" Target="../media/image16.png"/><Relationship Id="rId12"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110.png"/><Relationship Id="rId4" Type="http://schemas.openxmlformats.org/officeDocument/2006/relationships/image" Target="../media/image111.png"/><Relationship Id="rId9" Type="http://schemas.openxmlformats.org/officeDocument/2006/relationships/image" Target="../media/image119.png"/><Relationship Id="rId5" Type="http://schemas.openxmlformats.org/officeDocument/2006/relationships/image" Target="../media/image144.png"/><Relationship Id="rId6" Type="http://schemas.openxmlformats.org/officeDocument/2006/relationships/image" Target="../media/image112.png"/><Relationship Id="rId7" Type="http://schemas.openxmlformats.org/officeDocument/2006/relationships/image" Target="../media/image106.png"/><Relationship Id="rId8" Type="http://schemas.openxmlformats.org/officeDocument/2006/relationships/image" Target="../media/image1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4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9.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5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png"/><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png"/><Relationship Id="rId4"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47.png"/><Relationship Id="rId4" Type="http://schemas.openxmlformats.org/officeDocument/2006/relationships/image" Target="../media/image9.png"/><Relationship Id="rId5" Type="http://schemas.openxmlformats.org/officeDocument/2006/relationships/image" Target="../media/image1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118.png"/><Relationship Id="rId4" Type="http://schemas.openxmlformats.org/officeDocument/2006/relationships/image" Target="../media/image140.png"/><Relationship Id="rId5" Type="http://schemas.openxmlformats.org/officeDocument/2006/relationships/image" Target="../media/image9.png"/><Relationship Id="rId6" Type="http://schemas.openxmlformats.org/officeDocument/2006/relationships/image" Target="../media/image1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35.png"/><Relationship Id="rId4" Type="http://schemas.openxmlformats.org/officeDocument/2006/relationships/image" Target="../media/image9.png"/><Relationship Id="rId5" Type="http://schemas.openxmlformats.org/officeDocument/2006/relationships/image" Target="../media/image16.png"/></Relationships>
</file>

<file path=ppt/slides/_rels/slide69.xml.rels><?xml version="1.0" encoding="UTF-8" standalone="yes"?><Relationships xmlns="http://schemas.openxmlformats.org/package/2006/relationships"><Relationship Id="rId11" Type="http://schemas.openxmlformats.org/officeDocument/2006/relationships/image" Target="../media/image133.jpg"/><Relationship Id="rId10" Type="http://schemas.openxmlformats.org/officeDocument/2006/relationships/hyperlink" Target="http://www.youtube.com/watch?v=xvgemTvzmOk" TargetMode="External"/><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hyperlink" Target="https://youtube.com/shorts/xvgemTvzmOk" TargetMode="External"/><Relationship Id="rId5" Type="http://schemas.openxmlformats.org/officeDocument/2006/relationships/image" Target="../media/image38.png"/><Relationship Id="rId6" Type="http://schemas.openxmlformats.org/officeDocument/2006/relationships/image" Target="../media/image44.png"/><Relationship Id="rId7" Type="http://schemas.openxmlformats.org/officeDocument/2006/relationships/image" Target="../media/image9.png"/><Relationship Id="rId8"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4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74.xml.rels><?xml version="1.0" encoding="UTF-8" standalone="yes"?><Relationships xmlns="http://schemas.openxmlformats.org/package/2006/relationships"><Relationship Id="rId11" Type="http://schemas.openxmlformats.org/officeDocument/2006/relationships/image" Target="../media/image146.jpg"/><Relationship Id="rId10" Type="http://schemas.openxmlformats.org/officeDocument/2006/relationships/hyperlink" Target="http://drive.google.com/file/d/1Nn_MOEA0mjCBSUqMyUquBc9xihE2Gxt_/view" TargetMode="External"/><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8.png"/><Relationship Id="rId5" Type="http://schemas.openxmlformats.org/officeDocument/2006/relationships/image" Target="../media/image38.png"/><Relationship Id="rId6" Type="http://schemas.openxmlformats.org/officeDocument/2006/relationships/image" Target="../media/image27.png"/><Relationship Id="rId7" Type="http://schemas.openxmlformats.org/officeDocument/2006/relationships/image" Target="../media/image44.png"/><Relationship Id="rId8" Type="http://schemas.openxmlformats.org/officeDocument/2006/relationships/image" Target="../media/image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5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5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5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58.jp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 Id="rId10" Type="http://schemas.openxmlformats.org/officeDocument/2006/relationships/image" Target="../media/image33.png"/><Relationship Id="rId9" Type="http://schemas.openxmlformats.org/officeDocument/2006/relationships/image" Target="../media/image24.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_rels/slide80.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hyperlink" Target="https://twitter.com/rivuchakraborty" TargetMode="External"/><Relationship Id="rId13" Type="http://schemas.openxmlformats.org/officeDocument/2006/relationships/image" Target="../media/image19.jpg"/><Relationship Id="rId12" Type="http://schemas.openxmlformats.org/officeDocument/2006/relationships/image" Target="../media/image154.png"/><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152.png"/><Relationship Id="rId14" Type="http://schemas.openxmlformats.org/officeDocument/2006/relationships/image" Target="../media/image151.jpg"/><Relationship Id="rId5" Type="http://schemas.openxmlformats.org/officeDocument/2006/relationships/image" Target="../media/image9.png"/><Relationship Id="rId6" Type="http://schemas.openxmlformats.org/officeDocument/2006/relationships/image" Target="../media/image8.png"/><Relationship Id="rId7" Type="http://schemas.openxmlformats.org/officeDocument/2006/relationships/hyperlink" Target="https://www.rivu.dev/" TargetMode="External"/><Relationship Id="rId8" Type="http://schemas.openxmlformats.org/officeDocument/2006/relationships/hyperlink" Target="https://www.youtube.com/@rivutalk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 Id="rId9" Type="http://schemas.openxmlformats.org/officeDocument/2006/relationships/image" Target="../media/image28.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1.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85" name="Google Shape;85;p13"/>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86" name="Google Shape;86;p13"/>
          <p:cNvPicPr preferRelativeResize="0"/>
          <p:nvPr/>
        </p:nvPicPr>
        <p:blipFill rotWithShape="1">
          <a:blip r:embed="rId5">
            <a:alphaModFix/>
          </a:blip>
          <a:srcRect b="0" l="0" r="0" t="0"/>
          <a:stretch/>
        </p:blipFill>
        <p:spPr>
          <a:xfrm>
            <a:off x="0" y="7302698"/>
            <a:ext cx="3586162" cy="2984302"/>
          </a:xfrm>
          <a:prstGeom prst="rect">
            <a:avLst/>
          </a:prstGeom>
          <a:noFill/>
          <a:ln>
            <a:noFill/>
          </a:ln>
        </p:spPr>
      </p:pic>
      <p:pic>
        <p:nvPicPr>
          <p:cNvPr id="87" name="Google Shape;87;p13"/>
          <p:cNvPicPr preferRelativeResize="0"/>
          <p:nvPr/>
        </p:nvPicPr>
        <p:blipFill rotWithShape="1">
          <a:blip r:embed="rId6">
            <a:alphaModFix/>
          </a:blip>
          <a:srcRect b="0" l="0" r="0" t="0"/>
          <a:stretch/>
        </p:blipFill>
        <p:spPr>
          <a:xfrm>
            <a:off x="14249876" y="0"/>
            <a:ext cx="4038124" cy="3494769"/>
          </a:xfrm>
          <a:prstGeom prst="rect">
            <a:avLst/>
          </a:prstGeom>
          <a:noFill/>
          <a:ln>
            <a:noFill/>
          </a:ln>
        </p:spPr>
      </p:pic>
      <p:sp>
        <p:nvSpPr>
          <p:cNvPr id="88" name="Google Shape;88;p13"/>
          <p:cNvSpPr txBox="1"/>
          <p:nvPr/>
        </p:nvSpPr>
        <p:spPr>
          <a:xfrm>
            <a:off x="762000" y="687925"/>
            <a:ext cx="15706800" cy="3121500"/>
          </a:xfrm>
          <a:prstGeom prst="rect">
            <a:avLst/>
          </a:prstGeom>
          <a:noFill/>
          <a:ln>
            <a:noFill/>
          </a:ln>
        </p:spPr>
        <p:txBody>
          <a:bodyPr anchorCtr="0" anchor="t" bIns="0" lIns="0" spcFirstLastPara="1" rIns="0" wrap="square" tIns="0">
            <a:spAutoFit/>
          </a:bodyPr>
          <a:lstStyle/>
          <a:p>
            <a:pPr indent="0" lvl="0" marL="0" marR="0" rtl="0" algn="l">
              <a:lnSpc>
                <a:spcPct val="119000"/>
              </a:lnSpc>
              <a:spcBef>
                <a:spcPts val="0"/>
              </a:spcBef>
              <a:spcAft>
                <a:spcPts val="0"/>
              </a:spcAft>
              <a:buNone/>
            </a:pPr>
            <a:r>
              <a:rPr lang="en-US" sz="6000">
                <a:solidFill>
                  <a:srgbClr val="1B1D21"/>
                </a:solidFill>
                <a:latin typeface="Montserrat Black"/>
                <a:ea typeface="Montserrat Black"/>
                <a:cs typeface="Montserrat Black"/>
                <a:sym typeface="Montserrat Black"/>
              </a:rPr>
              <a:t>From API to On-Device: Building AI-Powered Story Generators with KMP and Gemma Models</a:t>
            </a:r>
            <a:endParaRPr sz="1100"/>
          </a:p>
        </p:txBody>
      </p:sp>
      <p:sp>
        <p:nvSpPr>
          <p:cNvPr id="89" name="Google Shape;89;p13"/>
          <p:cNvSpPr txBox="1"/>
          <p:nvPr/>
        </p:nvSpPr>
        <p:spPr>
          <a:xfrm>
            <a:off x="4533900" y="9105900"/>
            <a:ext cx="13025400" cy="507900"/>
          </a:xfrm>
          <a:prstGeom prst="rect">
            <a:avLst/>
          </a:prstGeom>
          <a:noFill/>
          <a:ln>
            <a:noFill/>
          </a:ln>
        </p:spPr>
        <p:txBody>
          <a:bodyPr anchorCtr="0" anchor="t" bIns="0" lIns="0" spcFirstLastPara="1" rIns="0" wrap="square" tIns="0">
            <a:spAutoFit/>
          </a:bodyPr>
          <a:lstStyle/>
          <a:p>
            <a:pPr indent="0" lvl="0" marL="0" marR="0" rtl="0" algn="r">
              <a:lnSpc>
                <a:spcPct val="139000"/>
              </a:lnSpc>
              <a:spcBef>
                <a:spcPts val="0"/>
              </a:spcBef>
              <a:spcAft>
                <a:spcPts val="0"/>
              </a:spcAft>
              <a:buNone/>
            </a:pPr>
            <a:r>
              <a:rPr b="0" i="0" lang="en-US" sz="3300" u="none" cap="none" strike="noStrike">
                <a:solidFill>
                  <a:srgbClr val="808190"/>
                </a:solidFill>
                <a:latin typeface="Manrope"/>
                <a:ea typeface="Manrope"/>
                <a:cs typeface="Manrope"/>
                <a:sym typeface="Manrope"/>
              </a:rPr>
              <a:t>A Practical Guide to Native &amp; Smar</a:t>
            </a:r>
            <a:r>
              <a:rPr lang="en-US" sz="3300">
                <a:solidFill>
                  <a:srgbClr val="808190"/>
                </a:solidFill>
                <a:latin typeface="Manrope"/>
                <a:ea typeface="Manrope"/>
                <a:cs typeface="Manrope"/>
                <a:sym typeface="Manrope"/>
              </a:rPr>
              <a:t>t </a:t>
            </a:r>
            <a:r>
              <a:rPr b="0" i="0" lang="en-US" sz="3300" u="none" cap="none" strike="noStrike">
                <a:solidFill>
                  <a:srgbClr val="808190"/>
                </a:solidFill>
                <a:latin typeface="Manrope"/>
                <a:ea typeface="Manrope"/>
                <a:cs typeface="Manrope"/>
                <a:sym typeface="Manrope"/>
              </a:rPr>
              <a:t>Apps for </a:t>
            </a:r>
            <a:r>
              <a:rPr lang="en-US" sz="3300">
                <a:solidFill>
                  <a:srgbClr val="808190"/>
                </a:solidFill>
                <a:latin typeface="Manrope"/>
                <a:ea typeface="Manrope"/>
                <a:cs typeface="Manrope"/>
                <a:sym typeface="Manrope"/>
              </a:rPr>
              <a:t>multiple platforms</a:t>
            </a:r>
            <a:endParaRPr sz="2600"/>
          </a:p>
        </p:txBody>
      </p:sp>
      <p:sp>
        <p:nvSpPr>
          <p:cNvPr id="90" name="Google Shape;90;p13"/>
          <p:cNvSpPr txBox="1"/>
          <p:nvPr/>
        </p:nvSpPr>
        <p:spPr>
          <a:xfrm>
            <a:off x="5443500" y="4492650"/>
            <a:ext cx="5859000" cy="769500"/>
          </a:xfrm>
          <a:prstGeom prst="rect">
            <a:avLst/>
          </a:prstGeom>
          <a:noFill/>
          <a:ln>
            <a:noFill/>
          </a:ln>
        </p:spPr>
        <p:txBody>
          <a:bodyPr anchorCtr="0" anchor="t" bIns="0" lIns="0" spcFirstLastPara="1" rIns="0" wrap="square" tIns="0">
            <a:spAutoFit/>
          </a:bodyPr>
          <a:lstStyle/>
          <a:p>
            <a:pPr indent="0" lvl="0" marL="0" marR="0" rtl="0" algn="l">
              <a:lnSpc>
                <a:spcPct val="139000"/>
              </a:lnSpc>
              <a:spcBef>
                <a:spcPts val="0"/>
              </a:spcBef>
              <a:spcAft>
                <a:spcPts val="0"/>
              </a:spcAft>
              <a:buNone/>
            </a:pPr>
            <a:r>
              <a:rPr lang="en-US" sz="5000">
                <a:solidFill>
                  <a:schemeClr val="dk1"/>
                </a:solidFill>
                <a:latin typeface="Montserrat SemiBold"/>
                <a:ea typeface="Montserrat SemiBold"/>
                <a:cs typeface="Montserrat SemiBold"/>
                <a:sym typeface="Montserrat SemiBold"/>
              </a:rPr>
              <a:t>Rivu Chakraborty</a:t>
            </a:r>
            <a:endParaRPr sz="5000">
              <a:solidFill>
                <a:schemeClr val="dk1"/>
              </a:solidFill>
              <a:latin typeface="Montserrat SemiBold"/>
              <a:ea typeface="Montserrat SemiBold"/>
              <a:cs typeface="Montserrat SemiBold"/>
              <a:sym typeface="Montserrat SemiBold"/>
            </a:endParaRPr>
          </a:p>
        </p:txBody>
      </p:sp>
      <p:pic>
        <p:nvPicPr>
          <p:cNvPr id="91" name="Google Shape;91;p13" title="rivu-gde-badge-compressed.png"/>
          <p:cNvPicPr preferRelativeResize="0"/>
          <p:nvPr/>
        </p:nvPicPr>
        <p:blipFill>
          <a:blip r:embed="rId7">
            <a:alphaModFix/>
          </a:blip>
          <a:stretch>
            <a:fillRect/>
          </a:stretch>
        </p:blipFill>
        <p:spPr>
          <a:xfrm>
            <a:off x="2355025" y="4492648"/>
            <a:ext cx="2984300" cy="2984300"/>
          </a:xfrm>
          <a:prstGeom prst="rect">
            <a:avLst/>
          </a:prstGeom>
          <a:noFill/>
          <a:ln>
            <a:noFill/>
          </a:ln>
        </p:spPr>
      </p:pic>
      <p:pic>
        <p:nvPicPr>
          <p:cNvPr id="92" name="Google Shape;92;p13" title="20220706_171636_cropped.jpg"/>
          <p:cNvPicPr preferRelativeResize="0"/>
          <p:nvPr/>
        </p:nvPicPr>
        <p:blipFill rotWithShape="1">
          <a:blip r:embed="rId8">
            <a:alphaModFix/>
          </a:blip>
          <a:srcRect b="4437" l="0" r="0" t="4446"/>
          <a:stretch/>
        </p:blipFill>
        <p:spPr>
          <a:xfrm>
            <a:off x="13788350" y="5748450"/>
            <a:ext cx="2984302" cy="2984299"/>
          </a:xfrm>
          <a:prstGeom prst="rect">
            <a:avLst/>
          </a:prstGeom>
          <a:noFill/>
          <a:ln>
            <a:noFill/>
          </a:ln>
        </p:spPr>
      </p:pic>
      <p:sp>
        <p:nvSpPr>
          <p:cNvPr id="93" name="Google Shape;93;p13"/>
          <p:cNvSpPr txBox="1"/>
          <p:nvPr/>
        </p:nvSpPr>
        <p:spPr>
          <a:xfrm>
            <a:off x="7814675" y="5748450"/>
            <a:ext cx="5859000" cy="769500"/>
          </a:xfrm>
          <a:prstGeom prst="rect">
            <a:avLst/>
          </a:prstGeom>
          <a:noFill/>
          <a:ln>
            <a:noFill/>
          </a:ln>
        </p:spPr>
        <p:txBody>
          <a:bodyPr anchorCtr="0" anchor="t" bIns="0" lIns="0" spcFirstLastPara="1" rIns="0" wrap="square" tIns="0">
            <a:spAutoFit/>
          </a:bodyPr>
          <a:lstStyle/>
          <a:p>
            <a:pPr indent="0" lvl="0" marL="0" marR="0" rtl="0" algn="r">
              <a:lnSpc>
                <a:spcPct val="139000"/>
              </a:lnSpc>
              <a:spcBef>
                <a:spcPts val="0"/>
              </a:spcBef>
              <a:spcAft>
                <a:spcPts val="0"/>
              </a:spcAft>
              <a:buNone/>
            </a:pPr>
            <a:r>
              <a:rPr lang="en-US" sz="5000">
                <a:solidFill>
                  <a:schemeClr val="dk1"/>
                </a:solidFill>
                <a:latin typeface="Montserrat SemiBold"/>
                <a:ea typeface="Montserrat SemiBold"/>
                <a:cs typeface="Montserrat SemiBold"/>
                <a:sym typeface="Montserrat SemiBold"/>
              </a:rPr>
              <a:t>Mayur Madnani</a:t>
            </a:r>
            <a:endParaRPr sz="5000">
              <a:solidFill>
                <a:schemeClr val="dk1"/>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2"/>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92" name="Google Shape;192;p22"/>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93" name="Google Shape;193;p22"/>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194" name="Google Shape;194;p22"/>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195" name="Google Shape;195;p22"/>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196" name="Google Shape;196;p22"/>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197" name="Google Shape;197;p22"/>
          <p:cNvSpPr txBox="1"/>
          <p:nvPr/>
        </p:nvSpPr>
        <p:spPr>
          <a:xfrm>
            <a:off x="800100" y="727138"/>
            <a:ext cx="47958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A Brief on KMP</a:t>
            </a:r>
            <a:endParaRPr/>
          </a:p>
        </p:txBody>
      </p:sp>
      <p:pic>
        <p:nvPicPr>
          <p:cNvPr id="198" name="Google Shape;198;p22"/>
          <p:cNvPicPr preferRelativeResize="0"/>
          <p:nvPr/>
        </p:nvPicPr>
        <p:blipFill>
          <a:blip r:embed="rId9">
            <a:alphaModFix/>
          </a:blip>
          <a:stretch>
            <a:fillRect/>
          </a:stretch>
        </p:blipFill>
        <p:spPr>
          <a:xfrm>
            <a:off x="7700109" y="2668012"/>
            <a:ext cx="8817050" cy="4950974"/>
          </a:xfrm>
          <a:prstGeom prst="rect">
            <a:avLst/>
          </a:prstGeom>
          <a:noFill/>
          <a:ln>
            <a:noFill/>
          </a:ln>
        </p:spPr>
      </p:pic>
      <p:sp>
        <p:nvSpPr>
          <p:cNvPr id="199" name="Google Shape;199;p22"/>
          <p:cNvSpPr txBox="1"/>
          <p:nvPr/>
        </p:nvSpPr>
        <p:spPr>
          <a:xfrm>
            <a:off x="7037375" y="5976600"/>
            <a:ext cx="5443800" cy="5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550">
                <a:solidFill>
                  <a:srgbClr val="37474F"/>
                </a:solidFill>
                <a:latin typeface="Roboto Mono"/>
                <a:ea typeface="Roboto Mono"/>
                <a:cs typeface="Roboto Mono"/>
                <a:sym typeface="Roboto Mono"/>
              </a:rPr>
              <a:t>expect </a:t>
            </a:r>
            <a:r>
              <a:rPr lang="en-US" sz="2550">
                <a:solidFill>
                  <a:srgbClr val="3F51B5"/>
                </a:solidFill>
                <a:latin typeface="Roboto Mono"/>
                <a:ea typeface="Roboto Mono"/>
                <a:cs typeface="Roboto Mono"/>
                <a:sym typeface="Roboto Mono"/>
              </a:rPr>
              <a:t>fun</a:t>
            </a:r>
            <a:r>
              <a:rPr lang="en-US" sz="2550">
                <a:solidFill>
                  <a:srgbClr val="9C27B0"/>
                </a:solidFill>
                <a:latin typeface="Roboto Mono"/>
                <a:ea typeface="Roboto Mono"/>
                <a:cs typeface="Roboto Mono"/>
                <a:sym typeface="Roboto Mono"/>
              </a:rPr>
              <a:t> doSomething</a:t>
            </a:r>
            <a:r>
              <a:rPr lang="en-US" sz="2550">
                <a:solidFill>
                  <a:srgbClr val="37474F"/>
                </a:solidFill>
                <a:latin typeface="Roboto Mono"/>
                <a:ea typeface="Roboto Mono"/>
                <a:cs typeface="Roboto Mono"/>
                <a:sym typeface="Roboto Mono"/>
              </a:rPr>
              <a:t>()</a:t>
            </a:r>
            <a:endParaRPr sz="2550">
              <a:solidFill>
                <a:srgbClr val="37474F"/>
              </a:solidFill>
              <a:latin typeface="Roboto Mono"/>
              <a:ea typeface="Roboto Mono"/>
              <a:cs typeface="Roboto Mono"/>
              <a:sym typeface="Roboto Mono"/>
            </a:endParaRPr>
          </a:p>
        </p:txBody>
      </p:sp>
      <p:sp>
        <p:nvSpPr>
          <p:cNvPr id="200" name="Google Shape;200;p22"/>
          <p:cNvSpPr txBox="1"/>
          <p:nvPr/>
        </p:nvSpPr>
        <p:spPr>
          <a:xfrm>
            <a:off x="9955825" y="1375800"/>
            <a:ext cx="6892500" cy="13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actual </a:t>
            </a:r>
            <a:r>
              <a:rPr lang="en-US" sz="2550">
                <a:solidFill>
                  <a:srgbClr val="3F51B5"/>
                </a:solidFill>
                <a:latin typeface="Roboto Mono"/>
                <a:ea typeface="Roboto Mono"/>
                <a:cs typeface="Roboto Mono"/>
                <a:sym typeface="Roboto Mono"/>
              </a:rPr>
              <a:t>fun</a:t>
            </a:r>
            <a:r>
              <a:rPr lang="en-US" sz="2550">
                <a:solidFill>
                  <a:srgbClr val="9C27B0"/>
                </a:solidFill>
                <a:latin typeface="Roboto Mono"/>
                <a:ea typeface="Roboto Mono"/>
                <a:cs typeface="Roboto Mono"/>
                <a:sym typeface="Roboto Mono"/>
              </a:rPr>
              <a:t> doSomething</a:t>
            </a: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D81B60"/>
                </a:solidFill>
                <a:latin typeface="Roboto Mono"/>
                <a:ea typeface="Roboto Mono"/>
                <a:cs typeface="Roboto Mono"/>
                <a:sym typeface="Roboto Mono"/>
              </a:rPr>
              <a:t>    //Platform specific logic here</a:t>
            </a:r>
            <a:endParaRPr sz="25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550">
                <a:solidFill>
                  <a:srgbClr val="37474F"/>
                </a:solidFill>
                <a:latin typeface="Roboto Mono"/>
                <a:ea typeface="Roboto Mono"/>
                <a:cs typeface="Roboto Mono"/>
                <a:sym typeface="Roboto Mono"/>
              </a:rPr>
              <a:t>}</a:t>
            </a:r>
            <a:endParaRPr sz="2550">
              <a:solidFill>
                <a:srgbClr val="37474F"/>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23"/>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206" name="Google Shape;206;p23"/>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207" name="Google Shape;207;p23"/>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208" name="Google Shape;208;p23"/>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209" name="Google Shape;209;p23"/>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210" name="Google Shape;210;p23"/>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211" name="Google Shape;211;p23"/>
          <p:cNvSpPr txBox="1"/>
          <p:nvPr/>
        </p:nvSpPr>
        <p:spPr>
          <a:xfrm>
            <a:off x="800100" y="727138"/>
            <a:ext cx="47958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A Brief on KMP</a:t>
            </a:r>
            <a:endParaRPr/>
          </a:p>
        </p:txBody>
      </p:sp>
      <p:pic>
        <p:nvPicPr>
          <p:cNvPr id="212" name="Google Shape;212;p23"/>
          <p:cNvPicPr preferRelativeResize="0"/>
          <p:nvPr/>
        </p:nvPicPr>
        <p:blipFill>
          <a:blip r:embed="rId9">
            <a:alphaModFix/>
          </a:blip>
          <a:stretch>
            <a:fillRect/>
          </a:stretch>
        </p:blipFill>
        <p:spPr>
          <a:xfrm>
            <a:off x="10044125" y="1439212"/>
            <a:ext cx="5210426" cy="7408574"/>
          </a:xfrm>
          <a:prstGeom prst="rect">
            <a:avLst/>
          </a:prstGeom>
          <a:noFill/>
          <a:ln>
            <a:noFill/>
          </a:ln>
          <a:effectLst>
            <a:outerShdw blurRad="57150" rotWithShape="0" algn="bl" dir="3720000" dist="85725">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4"/>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218" name="Google Shape;218;p24"/>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219" name="Google Shape;219;p24"/>
          <p:cNvPicPr preferRelativeResize="0"/>
          <p:nvPr/>
        </p:nvPicPr>
        <p:blipFill rotWithShape="1">
          <a:blip r:embed="rId5">
            <a:alphaModFix/>
          </a:blip>
          <a:srcRect b="0" l="0" r="0" t="0"/>
          <a:stretch/>
        </p:blipFill>
        <p:spPr>
          <a:xfrm>
            <a:off x="0" y="7705874"/>
            <a:ext cx="2362200" cy="2581126"/>
          </a:xfrm>
          <a:prstGeom prst="rect">
            <a:avLst/>
          </a:prstGeom>
          <a:noFill/>
          <a:ln>
            <a:noFill/>
          </a:ln>
        </p:spPr>
      </p:pic>
      <p:pic>
        <p:nvPicPr>
          <p:cNvPr id="220" name="Google Shape;220;p24"/>
          <p:cNvPicPr preferRelativeResize="0"/>
          <p:nvPr/>
        </p:nvPicPr>
        <p:blipFill rotWithShape="1">
          <a:blip r:embed="rId6">
            <a:alphaModFix/>
          </a:blip>
          <a:srcRect b="0" l="0" r="0" t="0"/>
          <a:stretch/>
        </p:blipFill>
        <p:spPr>
          <a:xfrm>
            <a:off x="15564888" y="0"/>
            <a:ext cx="2723108" cy="2876550"/>
          </a:xfrm>
          <a:prstGeom prst="rect">
            <a:avLst/>
          </a:prstGeom>
          <a:noFill/>
          <a:ln>
            <a:noFill/>
          </a:ln>
        </p:spPr>
      </p:pic>
      <p:sp>
        <p:nvSpPr>
          <p:cNvPr id="221" name="Google Shape;221;p24"/>
          <p:cNvSpPr txBox="1"/>
          <p:nvPr/>
        </p:nvSpPr>
        <p:spPr>
          <a:xfrm>
            <a:off x="762000" y="733425"/>
            <a:ext cx="151971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What is GenAI in Mobile Development?</a:t>
            </a:r>
            <a:endParaRPr/>
          </a:p>
        </p:txBody>
      </p:sp>
      <p:sp>
        <p:nvSpPr>
          <p:cNvPr id="222" name="Google Shape;222;p24"/>
          <p:cNvSpPr txBox="1"/>
          <p:nvPr/>
        </p:nvSpPr>
        <p:spPr>
          <a:xfrm>
            <a:off x="762000" y="1740897"/>
            <a:ext cx="14693700" cy="7156500"/>
          </a:xfrm>
          <a:prstGeom prst="rect">
            <a:avLst/>
          </a:prstGeom>
          <a:noFill/>
          <a:ln>
            <a:noFill/>
          </a:ln>
        </p:spPr>
        <p:txBody>
          <a:bodyPr anchorCtr="0" anchor="t" bIns="91425" lIns="91425" spcFirstLastPara="1" rIns="91425" wrap="square" tIns="91425">
            <a:noAutofit/>
          </a:bodyPr>
          <a:lstStyle/>
          <a:p>
            <a:pPr indent="-429736" lvl="0" marL="457200" rtl="0" algn="l">
              <a:lnSpc>
                <a:spcPct val="180000"/>
              </a:lnSpc>
              <a:spcBef>
                <a:spcPts val="1200"/>
              </a:spcBef>
              <a:spcAft>
                <a:spcPts val="0"/>
              </a:spcAft>
              <a:buClr>
                <a:schemeClr val="dk1"/>
              </a:buClr>
              <a:buSzPts val="3168"/>
              <a:buFont typeface="Manrope"/>
              <a:buChar char="●"/>
            </a:pPr>
            <a:r>
              <a:rPr lang="en-US" sz="3167">
                <a:solidFill>
                  <a:schemeClr val="dk1"/>
                </a:solidFill>
                <a:latin typeface="Manrope"/>
                <a:ea typeface="Manrope"/>
                <a:cs typeface="Manrope"/>
                <a:sym typeface="Manrope"/>
              </a:rPr>
              <a:t>GenAI brings creative intelligence to mobile apps by enabling them to generate rather than just respond.</a:t>
            </a:r>
            <a:endParaRPr sz="3167">
              <a:solidFill>
                <a:schemeClr val="dk1"/>
              </a:solidFill>
              <a:latin typeface="Manrope"/>
              <a:ea typeface="Manrope"/>
              <a:cs typeface="Manrope"/>
              <a:sym typeface="Manrope"/>
            </a:endParaRPr>
          </a:p>
          <a:p>
            <a:pPr indent="-429736" lvl="0" marL="457200" rtl="0" algn="l">
              <a:lnSpc>
                <a:spcPct val="180000"/>
              </a:lnSpc>
              <a:spcBef>
                <a:spcPts val="0"/>
              </a:spcBef>
              <a:spcAft>
                <a:spcPts val="0"/>
              </a:spcAft>
              <a:buClr>
                <a:schemeClr val="dk1"/>
              </a:buClr>
              <a:buSzPts val="3168"/>
              <a:buFont typeface="Manrope"/>
              <a:buChar char="●"/>
            </a:pPr>
            <a:r>
              <a:rPr lang="en-US" sz="3167">
                <a:solidFill>
                  <a:schemeClr val="dk1"/>
                </a:solidFill>
                <a:latin typeface="Manrope"/>
                <a:ea typeface="Manrope"/>
                <a:cs typeface="Manrope"/>
                <a:sym typeface="Manrope"/>
              </a:rPr>
              <a:t>Enables hyper-personalized, intelligent, and context-aware user experiences.</a:t>
            </a:r>
            <a:endParaRPr sz="3167">
              <a:solidFill>
                <a:schemeClr val="dk1"/>
              </a:solidFill>
              <a:latin typeface="Manrope"/>
              <a:ea typeface="Manrope"/>
              <a:cs typeface="Manrope"/>
              <a:sym typeface="Manrope"/>
            </a:endParaRPr>
          </a:p>
          <a:p>
            <a:pPr indent="-429736" lvl="0" marL="457200" rtl="0" algn="l">
              <a:lnSpc>
                <a:spcPct val="180000"/>
              </a:lnSpc>
              <a:spcBef>
                <a:spcPts val="0"/>
              </a:spcBef>
              <a:spcAft>
                <a:spcPts val="0"/>
              </a:spcAft>
              <a:buClr>
                <a:schemeClr val="dk1"/>
              </a:buClr>
              <a:buSzPts val="3168"/>
              <a:buFont typeface="Manrope"/>
              <a:buChar char="●"/>
            </a:pPr>
            <a:r>
              <a:rPr lang="en-US" sz="3167">
                <a:solidFill>
                  <a:schemeClr val="dk1"/>
                </a:solidFill>
                <a:latin typeface="Manrope"/>
                <a:ea typeface="Manrope"/>
                <a:cs typeface="Manrope"/>
                <a:sym typeface="Manrope"/>
              </a:rPr>
              <a:t>Enhances accessibility, productivity, and entertainment within apps.</a:t>
            </a:r>
            <a:endParaRPr sz="3167">
              <a:solidFill>
                <a:schemeClr val="dk1"/>
              </a:solidFill>
              <a:latin typeface="Manrope"/>
              <a:ea typeface="Manrope"/>
              <a:cs typeface="Manrope"/>
              <a:sym typeface="Manrope"/>
            </a:endParaRPr>
          </a:p>
          <a:p>
            <a:pPr indent="-429736" lvl="0" marL="457200" rtl="0" algn="l">
              <a:lnSpc>
                <a:spcPct val="180000"/>
              </a:lnSpc>
              <a:spcBef>
                <a:spcPts val="0"/>
              </a:spcBef>
              <a:spcAft>
                <a:spcPts val="0"/>
              </a:spcAft>
              <a:buClr>
                <a:schemeClr val="dk1"/>
              </a:buClr>
              <a:buSzPts val="3168"/>
              <a:buFont typeface="Manrope"/>
              <a:buChar char="●"/>
            </a:pPr>
            <a:r>
              <a:rPr lang="en-US" sz="3167">
                <a:solidFill>
                  <a:schemeClr val="dk1"/>
                </a:solidFill>
                <a:latin typeface="Manrope"/>
                <a:ea typeface="Manrope"/>
                <a:cs typeface="Manrope"/>
                <a:sym typeface="Manrope"/>
              </a:rPr>
              <a:t>Can run on-device (for privacy/speed) or via cloud APIs.</a:t>
            </a:r>
            <a:endParaRPr sz="3167">
              <a:solidFill>
                <a:schemeClr val="dk1"/>
              </a:solidFill>
              <a:latin typeface="Manrope"/>
              <a:ea typeface="Manrope"/>
              <a:cs typeface="Manrope"/>
              <a:sym typeface="Manrope"/>
            </a:endParaRPr>
          </a:p>
          <a:p>
            <a:pPr indent="-429736" lvl="0" marL="457200" rtl="0" algn="l">
              <a:lnSpc>
                <a:spcPct val="180000"/>
              </a:lnSpc>
              <a:spcBef>
                <a:spcPts val="0"/>
              </a:spcBef>
              <a:spcAft>
                <a:spcPts val="0"/>
              </a:spcAft>
              <a:buClr>
                <a:schemeClr val="dk1"/>
              </a:buClr>
              <a:buSzPts val="3168"/>
              <a:buFont typeface="Manrope"/>
              <a:buChar char="●"/>
            </a:pPr>
            <a:r>
              <a:rPr lang="en-US" sz="3167">
                <a:solidFill>
                  <a:schemeClr val="dk1"/>
                </a:solidFill>
                <a:latin typeface="Manrope"/>
                <a:ea typeface="Manrope"/>
                <a:cs typeface="Manrope"/>
                <a:sym typeface="Manrope"/>
              </a:rPr>
              <a:t>In mobile apps, GenAI powers features like:</a:t>
            </a:r>
            <a:endParaRPr sz="3167">
              <a:solidFill>
                <a:schemeClr val="dk1"/>
              </a:solidFill>
              <a:latin typeface="Manrope"/>
              <a:ea typeface="Manrope"/>
              <a:cs typeface="Manrope"/>
              <a:sym typeface="Manrope"/>
            </a:endParaRPr>
          </a:p>
          <a:p>
            <a:pPr indent="-429736" lvl="1" marL="914400" rtl="0" algn="l">
              <a:lnSpc>
                <a:spcPct val="180000"/>
              </a:lnSpc>
              <a:spcBef>
                <a:spcPts val="0"/>
              </a:spcBef>
              <a:spcAft>
                <a:spcPts val="0"/>
              </a:spcAft>
              <a:buClr>
                <a:schemeClr val="dk1"/>
              </a:buClr>
              <a:buSzPts val="3168"/>
              <a:buFont typeface="Manrope"/>
              <a:buAutoNum type="alphaLcPeriod"/>
            </a:pPr>
            <a:r>
              <a:rPr lang="en-US" sz="3167">
                <a:solidFill>
                  <a:schemeClr val="dk1"/>
                </a:solidFill>
                <a:latin typeface="Manrope"/>
                <a:ea typeface="Manrope"/>
                <a:cs typeface="Manrope"/>
                <a:sym typeface="Manrope"/>
              </a:rPr>
              <a:t>Text generation (e.g., storytelling, smart replies, chatbots)</a:t>
            </a:r>
            <a:endParaRPr sz="3167">
              <a:solidFill>
                <a:schemeClr val="dk1"/>
              </a:solidFill>
              <a:latin typeface="Manrope"/>
              <a:ea typeface="Manrope"/>
              <a:cs typeface="Manrope"/>
              <a:sym typeface="Manrope"/>
            </a:endParaRPr>
          </a:p>
          <a:p>
            <a:pPr indent="-429736" lvl="1" marL="914400" rtl="0" algn="l">
              <a:lnSpc>
                <a:spcPct val="180000"/>
              </a:lnSpc>
              <a:spcBef>
                <a:spcPts val="0"/>
              </a:spcBef>
              <a:spcAft>
                <a:spcPts val="0"/>
              </a:spcAft>
              <a:buClr>
                <a:schemeClr val="dk1"/>
              </a:buClr>
              <a:buSzPts val="3168"/>
              <a:buFont typeface="Manrope"/>
              <a:buAutoNum type="alphaLcPeriod"/>
            </a:pPr>
            <a:r>
              <a:rPr lang="en-US" sz="3167">
                <a:solidFill>
                  <a:schemeClr val="dk1"/>
                </a:solidFill>
                <a:latin typeface="Manrope"/>
                <a:ea typeface="Manrope"/>
                <a:cs typeface="Manrope"/>
                <a:sym typeface="Manrope"/>
              </a:rPr>
              <a:t>Image generation/editing</a:t>
            </a:r>
            <a:endParaRPr sz="3167">
              <a:solidFill>
                <a:schemeClr val="dk1"/>
              </a:solidFill>
              <a:latin typeface="Manrope"/>
              <a:ea typeface="Manrope"/>
              <a:cs typeface="Manrope"/>
              <a:sym typeface="Manrope"/>
            </a:endParaRPr>
          </a:p>
          <a:p>
            <a:pPr indent="-429736" lvl="1" marL="914400" rtl="0" algn="l">
              <a:lnSpc>
                <a:spcPct val="180000"/>
              </a:lnSpc>
              <a:spcBef>
                <a:spcPts val="0"/>
              </a:spcBef>
              <a:spcAft>
                <a:spcPts val="0"/>
              </a:spcAft>
              <a:buClr>
                <a:schemeClr val="dk1"/>
              </a:buClr>
              <a:buSzPts val="3168"/>
              <a:buFont typeface="Manrope"/>
              <a:buAutoNum type="alphaLcPeriod"/>
            </a:pPr>
            <a:r>
              <a:rPr lang="en-US" sz="3167">
                <a:solidFill>
                  <a:schemeClr val="dk1"/>
                </a:solidFill>
                <a:latin typeface="Manrope"/>
                <a:ea typeface="Manrope"/>
                <a:cs typeface="Manrope"/>
                <a:sym typeface="Manrope"/>
              </a:rPr>
              <a:t>Voice synthesis (TTS)</a:t>
            </a:r>
            <a:endParaRPr sz="3167">
              <a:solidFill>
                <a:schemeClr val="dk1"/>
              </a:solidFill>
              <a:latin typeface="Manrope"/>
              <a:ea typeface="Manrope"/>
              <a:cs typeface="Manrope"/>
              <a:sym typeface="Manrop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5"/>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228" name="Google Shape;228;p25"/>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229" name="Google Shape;229;p25"/>
          <p:cNvPicPr preferRelativeResize="0"/>
          <p:nvPr/>
        </p:nvPicPr>
        <p:blipFill rotWithShape="1">
          <a:blip r:embed="rId5">
            <a:alphaModFix/>
          </a:blip>
          <a:srcRect b="0" l="0" r="0" t="0"/>
          <a:stretch/>
        </p:blipFill>
        <p:spPr>
          <a:xfrm>
            <a:off x="0" y="7705874"/>
            <a:ext cx="2362200" cy="2581126"/>
          </a:xfrm>
          <a:prstGeom prst="rect">
            <a:avLst/>
          </a:prstGeom>
          <a:noFill/>
          <a:ln>
            <a:noFill/>
          </a:ln>
        </p:spPr>
      </p:pic>
      <p:pic>
        <p:nvPicPr>
          <p:cNvPr id="230" name="Google Shape;230;p25"/>
          <p:cNvPicPr preferRelativeResize="0"/>
          <p:nvPr/>
        </p:nvPicPr>
        <p:blipFill rotWithShape="1">
          <a:blip r:embed="rId6">
            <a:alphaModFix/>
          </a:blip>
          <a:srcRect b="0" l="0" r="0" t="0"/>
          <a:stretch/>
        </p:blipFill>
        <p:spPr>
          <a:xfrm>
            <a:off x="15564888" y="0"/>
            <a:ext cx="2723108" cy="2876550"/>
          </a:xfrm>
          <a:prstGeom prst="rect">
            <a:avLst/>
          </a:prstGeom>
          <a:noFill/>
          <a:ln>
            <a:noFill/>
          </a:ln>
        </p:spPr>
      </p:pic>
      <p:sp>
        <p:nvSpPr>
          <p:cNvPr id="231" name="Google Shape;231;p25"/>
          <p:cNvSpPr txBox="1"/>
          <p:nvPr/>
        </p:nvSpPr>
        <p:spPr>
          <a:xfrm>
            <a:off x="762000" y="733425"/>
            <a:ext cx="151971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What’s AI?</a:t>
            </a:r>
            <a:endParaRPr/>
          </a:p>
        </p:txBody>
      </p:sp>
      <p:sp>
        <p:nvSpPr>
          <p:cNvPr id="232" name="Google Shape;232;p25"/>
          <p:cNvSpPr/>
          <p:nvPr/>
        </p:nvSpPr>
        <p:spPr>
          <a:xfrm>
            <a:off x="2913672" y="3641763"/>
            <a:ext cx="3117900" cy="1565400"/>
          </a:xfrm>
          <a:prstGeom prst="rect">
            <a:avLst/>
          </a:prstGeom>
          <a:solidFill>
            <a:srgbClr val="4285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700">
                <a:solidFill>
                  <a:schemeClr val="dk1"/>
                </a:solidFill>
                <a:latin typeface="Montserrat"/>
                <a:ea typeface="Montserrat"/>
                <a:cs typeface="Montserrat"/>
                <a:sym typeface="Montserrat"/>
              </a:rPr>
              <a:t>Algorithm</a:t>
            </a:r>
            <a:endParaRPr sz="2700">
              <a:solidFill>
                <a:schemeClr val="dk1"/>
              </a:solidFill>
              <a:latin typeface="Montserrat"/>
              <a:ea typeface="Montserrat"/>
              <a:cs typeface="Montserrat"/>
              <a:sym typeface="Montserrat"/>
            </a:endParaRPr>
          </a:p>
        </p:txBody>
      </p:sp>
      <p:sp>
        <p:nvSpPr>
          <p:cNvPr id="233" name="Google Shape;233;p25"/>
          <p:cNvSpPr/>
          <p:nvPr/>
        </p:nvSpPr>
        <p:spPr>
          <a:xfrm>
            <a:off x="652012" y="3969323"/>
            <a:ext cx="2261700" cy="910500"/>
          </a:xfrm>
          <a:prstGeom prst="rightArrow">
            <a:avLst>
              <a:gd fmla="val 50000" name="adj1"/>
              <a:gd fmla="val 50000" name="adj2"/>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Manrope"/>
                <a:ea typeface="Manrope"/>
                <a:cs typeface="Manrope"/>
                <a:sym typeface="Manrope"/>
              </a:rPr>
              <a:t>Input</a:t>
            </a:r>
            <a:endParaRPr sz="2000">
              <a:solidFill>
                <a:schemeClr val="dk1"/>
              </a:solidFill>
              <a:latin typeface="Manrope"/>
              <a:ea typeface="Manrope"/>
              <a:cs typeface="Manrope"/>
              <a:sym typeface="Manrope"/>
            </a:endParaRPr>
          </a:p>
        </p:txBody>
      </p:sp>
      <p:sp>
        <p:nvSpPr>
          <p:cNvPr id="234" name="Google Shape;234;p25"/>
          <p:cNvSpPr/>
          <p:nvPr/>
        </p:nvSpPr>
        <p:spPr>
          <a:xfrm>
            <a:off x="6031683" y="3969323"/>
            <a:ext cx="2261700" cy="910500"/>
          </a:xfrm>
          <a:prstGeom prst="rightArrow">
            <a:avLst>
              <a:gd fmla="val 50000" name="adj1"/>
              <a:gd fmla="val 50000" name="adj2"/>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Manrope"/>
                <a:ea typeface="Manrope"/>
                <a:cs typeface="Manrope"/>
                <a:sym typeface="Manrope"/>
              </a:rPr>
              <a:t>Output</a:t>
            </a:r>
            <a:endParaRPr sz="2000">
              <a:solidFill>
                <a:schemeClr val="dk1"/>
              </a:solidFill>
              <a:latin typeface="Manrope"/>
              <a:ea typeface="Manrope"/>
              <a:cs typeface="Manrope"/>
              <a:sym typeface="Manrope"/>
            </a:endParaRPr>
          </a:p>
        </p:txBody>
      </p:sp>
      <p:sp>
        <p:nvSpPr>
          <p:cNvPr id="235" name="Google Shape;235;p25"/>
          <p:cNvSpPr txBox="1"/>
          <p:nvPr/>
        </p:nvSpPr>
        <p:spPr>
          <a:xfrm>
            <a:off x="333675" y="6043288"/>
            <a:ext cx="8322000" cy="3726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1000"/>
              </a:spcBef>
              <a:spcAft>
                <a:spcPts val="0"/>
              </a:spcAft>
              <a:buNone/>
            </a:pPr>
            <a:r>
              <a:rPr lang="en-US" sz="2900">
                <a:solidFill>
                  <a:schemeClr val="dk1"/>
                </a:solidFill>
                <a:latin typeface="Manrope"/>
                <a:ea typeface="Manrope"/>
                <a:cs typeface="Manrope"/>
                <a:sym typeface="Manrope"/>
              </a:rPr>
              <a:t>Developers write explicit algorithms that take input and produce a desired output.</a:t>
            </a:r>
            <a:endParaRPr sz="2900">
              <a:solidFill>
                <a:schemeClr val="dk1"/>
              </a:solidFill>
              <a:latin typeface="Manrope"/>
              <a:ea typeface="Manrope"/>
              <a:cs typeface="Manrope"/>
              <a:sym typeface="Manrope"/>
            </a:endParaRPr>
          </a:p>
        </p:txBody>
      </p:sp>
      <p:sp>
        <p:nvSpPr>
          <p:cNvPr id="236" name="Google Shape;236;p25"/>
          <p:cNvSpPr txBox="1"/>
          <p:nvPr/>
        </p:nvSpPr>
        <p:spPr>
          <a:xfrm>
            <a:off x="9308281" y="6600947"/>
            <a:ext cx="8322000" cy="3169800"/>
          </a:xfrm>
          <a:prstGeom prst="rect">
            <a:avLst/>
          </a:prstGeom>
          <a:noFill/>
          <a:ln>
            <a:noFill/>
          </a:ln>
        </p:spPr>
        <p:txBody>
          <a:bodyPr anchorCtr="0" anchor="t" bIns="91425" lIns="91425" spcFirstLastPara="1" rIns="91425" wrap="square" tIns="91425">
            <a:normAutofit/>
          </a:bodyPr>
          <a:lstStyle/>
          <a:p>
            <a:pPr indent="-400050" lvl="0" marL="457200" rtl="0" algn="l">
              <a:lnSpc>
                <a:spcPct val="150000"/>
              </a:lnSpc>
              <a:spcBef>
                <a:spcPts val="1000"/>
              </a:spcBef>
              <a:spcAft>
                <a:spcPts val="0"/>
              </a:spcAft>
              <a:buClr>
                <a:schemeClr val="dk1"/>
              </a:buClr>
              <a:buSzPts val="2700"/>
              <a:buFont typeface="Manrope"/>
              <a:buAutoNum type="arabicPeriod"/>
            </a:pPr>
            <a:r>
              <a:rPr lang="en-US" sz="2700">
                <a:solidFill>
                  <a:schemeClr val="dk1"/>
                </a:solidFill>
                <a:latin typeface="Manrope"/>
                <a:ea typeface="Manrope"/>
                <a:cs typeface="Manrope"/>
                <a:sym typeface="Manrope"/>
              </a:rPr>
              <a:t>Train the model with large dataset of input and output </a:t>
            </a:r>
            <a:endParaRPr sz="2700">
              <a:solidFill>
                <a:schemeClr val="dk1"/>
              </a:solidFill>
              <a:latin typeface="Manrope"/>
              <a:ea typeface="Manrope"/>
              <a:cs typeface="Manrope"/>
              <a:sym typeface="Manrope"/>
            </a:endParaRPr>
          </a:p>
          <a:p>
            <a:pPr indent="-400050" lvl="0" marL="457200" rtl="0" algn="l">
              <a:lnSpc>
                <a:spcPct val="150000"/>
              </a:lnSpc>
              <a:spcBef>
                <a:spcPts val="0"/>
              </a:spcBef>
              <a:spcAft>
                <a:spcPts val="0"/>
              </a:spcAft>
              <a:buClr>
                <a:schemeClr val="dk1"/>
              </a:buClr>
              <a:buSzPts val="2700"/>
              <a:buFont typeface="Manrope"/>
              <a:buAutoNum type="arabicPeriod"/>
            </a:pPr>
            <a:r>
              <a:rPr lang="en-US" sz="2700">
                <a:solidFill>
                  <a:schemeClr val="dk1"/>
                </a:solidFill>
                <a:latin typeface="Manrope"/>
                <a:ea typeface="Manrope"/>
                <a:cs typeface="Manrope"/>
                <a:sym typeface="Manrope"/>
              </a:rPr>
              <a:t>Model is deployed on cloud/on-device to process input data i.e. </a:t>
            </a:r>
            <a:r>
              <a:rPr i="1" lang="en-US" sz="2700">
                <a:solidFill>
                  <a:schemeClr val="dk1"/>
                </a:solidFill>
                <a:latin typeface="Manrope"/>
                <a:ea typeface="Manrope"/>
                <a:cs typeface="Manrope"/>
                <a:sym typeface="Manrope"/>
              </a:rPr>
              <a:t>inference</a:t>
            </a:r>
            <a:endParaRPr i="1" sz="2700">
              <a:solidFill>
                <a:schemeClr val="dk1"/>
              </a:solidFill>
              <a:latin typeface="Manrope"/>
              <a:ea typeface="Manrope"/>
              <a:cs typeface="Manrope"/>
              <a:sym typeface="Manrope"/>
            </a:endParaRPr>
          </a:p>
        </p:txBody>
      </p:sp>
      <p:sp>
        <p:nvSpPr>
          <p:cNvPr id="237" name="Google Shape;237;p25"/>
          <p:cNvSpPr txBox="1"/>
          <p:nvPr/>
        </p:nvSpPr>
        <p:spPr>
          <a:xfrm>
            <a:off x="333675" y="1555066"/>
            <a:ext cx="8322000" cy="993900"/>
          </a:xfrm>
          <a:prstGeom prst="rect">
            <a:avLst/>
          </a:prstGeom>
          <a:solidFill>
            <a:schemeClr val="dk2"/>
          </a:solidFill>
          <a:ln>
            <a:noFill/>
          </a:ln>
        </p:spPr>
        <p:txBody>
          <a:bodyPr anchorCtr="0" anchor="ctr" bIns="91425" lIns="91425" spcFirstLastPara="1" rIns="91425" wrap="square" tIns="91425">
            <a:normAutofit/>
          </a:bodyPr>
          <a:lstStyle/>
          <a:p>
            <a:pPr indent="0" lvl="0" marL="0" rtl="0" algn="ctr">
              <a:lnSpc>
                <a:spcPct val="150000"/>
              </a:lnSpc>
              <a:spcBef>
                <a:spcPts val="1000"/>
              </a:spcBef>
              <a:spcAft>
                <a:spcPts val="0"/>
              </a:spcAft>
              <a:buNone/>
            </a:pPr>
            <a:r>
              <a:rPr lang="en-US" sz="2900">
                <a:solidFill>
                  <a:schemeClr val="lt1"/>
                </a:solidFill>
                <a:latin typeface="Montserrat ExtraBold"/>
                <a:ea typeface="Montserrat ExtraBold"/>
                <a:cs typeface="Montserrat ExtraBold"/>
                <a:sym typeface="Montserrat ExtraBold"/>
              </a:rPr>
              <a:t>Traditional Programming</a:t>
            </a:r>
            <a:endParaRPr sz="2900">
              <a:solidFill>
                <a:schemeClr val="lt1"/>
              </a:solidFill>
              <a:latin typeface="Montserrat ExtraBold"/>
              <a:ea typeface="Montserrat ExtraBold"/>
              <a:cs typeface="Montserrat ExtraBold"/>
              <a:sym typeface="Montserrat ExtraBold"/>
            </a:endParaRPr>
          </a:p>
        </p:txBody>
      </p:sp>
      <p:sp>
        <p:nvSpPr>
          <p:cNvPr id="238" name="Google Shape;238;p25"/>
          <p:cNvSpPr txBox="1"/>
          <p:nvPr/>
        </p:nvSpPr>
        <p:spPr>
          <a:xfrm>
            <a:off x="9308281" y="1555039"/>
            <a:ext cx="8322000" cy="993900"/>
          </a:xfrm>
          <a:prstGeom prst="rect">
            <a:avLst/>
          </a:prstGeom>
          <a:solidFill>
            <a:schemeClr val="dk2"/>
          </a:solidFill>
          <a:ln>
            <a:noFill/>
          </a:ln>
        </p:spPr>
        <p:txBody>
          <a:bodyPr anchorCtr="0" anchor="ctr" bIns="91425" lIns="91425" spcFirstLastPara="1" rIns="91425" wrap="square" tIns="91425">
            <a:normAutofit/>
          </a:bodyPr>
          <a:lstStyle/>
          <a:p>
            <a:pPr indent="0" lvl="0" marL="0" rtl="0" algn="ctr">
              <a:lnSpc>
                <a:spcPct val="150000"/>
              </a:lnSpc>
              <a:spcBef>
                <a:spcPts val="1000"/>
              </a:spcBef>
              <a:spcAft>
                <a:spcPts val="0"/>
              </a:spcAft>
              <a:buNone/>
            </a:pPr>
            <a:r>
              <a:rPr lang="en-US" sz="2900">
                <a:solidFill>
                  <a:schemeClr val="lt1"/>
                </a:solidFill>
                <a:latin typeface="Montserrat ExtraBold"/>
                <a:ea typeface="Montserrat ExtraBold"/>
                <a:cs typeface="Montserrat ExtraBold"/>
                <a:sym typeface="Montserrat ExtraBold"/>
              </a:rPr>
              <a:t>Machine Learning</a:t>
            </a:r>
            <a:endParaRPr sz="2900">
              <a:solidFill>
                <a:schemeClr val="lt1"/>
              </a:solidFill>
              <a:latin typeface="Montserrat ExtraBold"/>
              <a:ea typeface="Montserrat ExtraBold"/>
              <a:cs typeface="Montserrat ExtraBold"/>
              <a:sym typeface="Montserrat ExtraBold"/>
            </a:endParaRPr>
          </a:p>
        </p:txBody>
      </p:sp>
      <p:sp>
        <p:nvSpPr>
          <p:cNvPr id="239" name="Google Shape;239;p25"/>
          <p:cNvSpPr/>
          <p:nvPr/>
        </p:nvSpPr>
        <p:spPr>
          <a:xfrm>
            <a:off x="11910220" y="2833208"/>
            <a:ext cx="3117900" cy="1565400"/>
          </a:xfrm>
          <a:prstGeom prst="rect">
            <a:avLst/>
          </a:prstGeom>
          <a:solidFill>
            <a:srgbClr val="4285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700">
                <a:solidFill>
                  <a:schemeClr val="dk1"/>
                </a:solidFill>
                <a:latin typeface="Montserrat"/>
                <a:ea typeface="Montserrat"/>
                <a:cs typeface="Montserrat"/>
                <a:sym typeface="Montserrat"/>
              </a:rPr>
              <a:t>ML Model Training</a:t>
            </a:r>
            <a:endParaRPr sz="2700">
              <a:solidFill>
                <a:schemeClr val="dk1"/>
              </a:solidFill>
              <a:latin typeface="Montserrat"/>
              <a:ea typeface="Montserrat"/>
              <a:cs typeface="Montserrat"/>
              <a:sym typeface="Montserrat"/>
            </a:endParaRPr>
          </a:p>
        </p:txBody>
      </p:sp>
      <p:sp>
        <p:nvSpPr>
          <p:cNvPr id="240" name="Google Shape;240;p25"/>
          <p:cNvSpPr/>
          <p:nvPr/>
        </p:nvSpPr>
        <p:spPr>
          <a:xfrm>
            <a:off x="9648560" y="2833208"/>
            <a:ext cx="2261700" cy="910500"/>
          </a:xfrm>
          <a:prstGeom prst="rightArrow">
            <a:avLst>
              <a:gd fmla="val 50000" name="adj1"/>
              <a:gd fmla="val 50000" name="adj2"/>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Manrope"/>
                <a:ea typeface="Manrope"/>
                <a:cs typeface="Manrope"/>
                <a:sym typeface="Manrope"/>
              </a:rPr>
              <a:t>Input</a:t>
            </a:r>
            <a:endParaRPr sz="2000">
              <a:solidFill>
                <a:schemeClr val="dk1"/>
              </a:solidFill>
              <a:latin typeface="Manrope"/>
              <a:ea typeface="Manrope"/>
              <a:cs typeface="Manrope"/>
              <a:sym typeface="Manrope"/>
            </a:endParaRPr>
          </a:p>
        </p:txBody>
      </p:sp>
      <p:sp>
        <p:nvSpPr>
          <p:cNvPr id="241" name="Google Shape;241;p25"/>
          <p:cNvSpPr/>
          <p:nvPr/>
        </p:nvSpPr>
        <p:spPr>
          <a:xfrm>
            <a:off x="15028260" y="3160769"/>
            <a:ext cx="2601900" cy="910500"/>
          </a:xfrm>
          <a:prstGeom prst="rightArrow">
            <a:avLst>
              <a:gd fmla="val 50000" name="adj1"/>
              <a:gd fmla="val 50000" name="adj2"/>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Manrope"/>
                <a:ea typeface="Manrope"/>
                <a:cs typeface="Manrope"/>
                <a:sym typeface="Manrope"/>
              </a:rPr>
              <a:t>ML Model</a:t>
            </a:r>
            <a:endParaRPr sz="2000">
              <a:solidFill>
                <a:schemeClr val="dk1"/>
              </a:solidFill>
              <a:latin typeface="Manrope"/>
              <a:ea typeface="Manrope"/>
              <a:cs typeface="Manrope"/>
              <a:sym typeface="Manrope"/>
            </a:endParaRPr>
          </a:p>
        </p:txBody>
      </p:sp>
      <p:sp>
        <p:nvSpPr>
          <p:cNvPr id="242" name="Google Shape;242;p25"/>
          <p:cNvSpPr/>
          <p:nvPr/>
        </p:nvSpPr>
        <p:spPr>
          <a:xfrm>
            <a:off x="9648560" y="3743628"/>
            <a:ext cx="2261700" cy="910500"/>
          </a:xfrm>
          <a:prstGeom prst="rightArrow">
            <a:avLst>
              <a:gd fmla="val 50000" name="adj1"/>
              <a:gd fmla="val 50000" name="adj2"/>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Manrope"/>
                <a:ea typeface="Manrope"/>
                <a:cs typeface="Manrope"/>
                <a:sym typeface="Manrope"/>
              </a:rPr>
              <a:t>Output</a:t>
            </a:r>
            <a:endParaRPr sz="2000">
              <a:solidFill>
                <a:schemeClr val="dk1"/>
              </a:solidFill>
              <a:latin typeface="Manrope"/>
              <a:ea typeface="Manrope"/>
              <a:cs typeface="Manrope"/>
              <a:sym typeface="Manrope"/>
            </a:endParaRPr>
          </a:p>
        </p:txBody>
      </p:sp>
      <p:sp>
        <p:nvSpPr>
          <p:cNvPr id="243" name="Google Shape;243;p25"/>
          <p:cNvSpPr/>
          <p:nvPr/>
        </p:nvSpPr>
        <p:spPr>
          <a:xfrm>
            <a:off x="11910220" y="5006438"/>
            <a:ext cx="3117900" cy="1565400"/>
          </a:xfrm>
          <a:prstGeom prst="rect">
            <a:avLst/>
          </a:prstGeom>
          <a:solidFill>
            <a:srgbClr val="4285F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700">
                <a:solidFill>
                  <a:schemeClr val="dk1"/>
                </a:solidFill>
                <a:latin typeface="Montserrat"/>
                <a:ea typeface="Montserrat"/>
                <a:cs typeface="Montserrat"/>
                <a:sym typeface="Montserrat"/>
              </a:rPr>
              <a:t>Run ML Inference</a:t>
            </a:r>
            <a:endParaRPr sz="2700">
              <a:solidFill>
                <a:schemeClr val="dk1"/>
              </a:solidFill>
              <a:latin typeface="Montserrat"/>
              <a:ea typeface="Montserrat"/>
              <a:cs typeface="Montserrat"/>
              <a:sym typeface="Montserrat"/>
            </a:endParaRPr>
          </a:p>
        </p:txBody>
      </p:sp>
      <p:sp>
        <p:nvSpPr>
          <p:cNvPr id="244" name="Google Shape;244;p25"/>
          <p:cNvSpPr/>
          <p:nvPr/>
        </p:nvSpPr>
        <p:spPr>
          <a:xfrm>
            <a:off x="9648560" y="5333999"/>
            <a:ext cx="2261700" cy="910500"/>
          </a:xfrm>
          <a:prstGeom prst="rightArrow">
            <a:avLst>
              <a:gd fmla="val 50000" name="adj1"/>
              <a:gd fmla="val 50000" name="adj2"/>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Manrope"/>
                <a:ea typeface="Manrope"/>
                <a:cs typeface="Manrope"/>
                <a:sym typeface="Manrope"/>
              </a:rPr>
              <a:t>Input</a:t>
            </a:r>
            <a:endParaRPr sz="2000">
              <a:solidFill>
                <a:schemeClr val="dk1"/>
              </a:solidFill>
              <a:latin typeface="Manrope"/>
              <a:ea typeface="Manrope"/>
              <a:cs typeface="Manrope"/>
              <a:sym typeface="Manrope"/>
            </a:endParaRPr>
          </a:p>
        </p:txBody>
      </p:sp>
      <p:sp>
        <p:nvSpPr>
          <p:cNvPr id="245" name="Google Shape;245;p25"/>
          <p:cNvSpPr/>
          <p:nvPr/>
        </p:nvSpPr>
        <p:spPr>
          <a:xfrm>
            <a:off x="15028231" y="5333999"/>
            <a:ext cx="2261700" cy="910500"/>
          </a:xfrm>
          <a:prstGeom prst="rightArrow">
            <a:avLst>
              <a:gd fmla="val 50000" name="adj1"/>
              <a:gd fmla="val 50000" name="adj2"/>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solidFill>
                  <a:schemeClr val="dk1"/>
                </a:solidFill>
                <a:latin typeface="Manrope"/>
                <a:ea typeface="Manrope"/>
                <a:cs typeface="Manrope"/>
                <a:sym typeface="Manrope"/>
              </a:rPr>
              <a:t>Output</a:t>
            </a:r>
            <a:endParaRPr sz="2000">
              <a:solidFill>
                <a:schemeClr val="dk1"/>
              </a:solidFill>
              <a:latin typeface="Manrope"/>
              <a:ea typeface="Manrope"/>
              <a:cs typeface="Manrope"/>
              <a:sym typeface="Manrop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6"/>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251" name="Google Shape;251;p26"/>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252" name="Google Shape;252;p26"/>
          <p:cNvPicPr preferRelativeResize="0"/>
          <p:nvPr/>
        </p:nvPicPr>
        <p:blipFill rotWithShape="1">
          <a:blip r:embed="rId5">
            <a:alphaModFix/>
          </a:blip>
          <a:srcRect b="0" l="0" r="0" t="0"/>
          <a:stretch/>
        </p:blipFill>
        <p:spPr>
          <a:xfrm>
            <a:off x="0" y="7705874"/>
            <a:ext cx="2362200" cy="2581126"/>
          </a:xfrm>
          <a:prstGeom prst="rect">
            <a:avLst/>
          </a:prstGeom>
          <a:noFill/>
          <a:ln>
            <a:noFill/>
          </a:ln>
        </p:spPr>
      </p:pic>
      <p:pic>
        <p:nvPicPr>
          <p:cNvPr id="253" name="Google Shape;253;p26"/>
          <p:cNvPicPr preferRelativeResize="0"/>
          <p:nvPr/>
        </p:nvPicPr>
        <p:blipFill rotWithShape="1">
          <a:blip r:embed="rId6">
            <a:alphaModFix/>
          </a:blip>
          <a:srcRect b="0" l="0" r="0" t="0"/>
          <a:stretch/>
        </p:blipFill>
        <p:spPr>
          <a:xfrm>
            <a:off x="15564888" y="0"/>
            <a:ext cx="2723108" cy="2876550"/>
          </a:xfrm>
          <a:prstGeom prst="rect">
            <a:avLst/>
          </a:prstGeom>
          <a:noFill/>
          <a:ln>
            <a:noFill/>
          </a:ln>
        </p:spPr>
      </p:pic>
      <p:sp>
        <p:nvSpPr>
          <p:cNvPr id="254" name="Google Shape;254;p26"/>
          <p:cNvSpPr txBox="1"/>
          <p:nvPr/>
        </p:nvSpPr>
        <p:spPr>
          <a:xfrm>
            <a:off x="762000" y="733425"/>
            <a:ext cx="151971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What’s GenAI?</a:t>
            </a:r>
            <a:endParaRPr/>
          </a:p>
        </p:txBody>
      </p:sp>
      <p:sp>
        <p:nvSpPr>
          <p:cNvPr id="255" name="Google Shape;255;p26"/>
          <p:cNvSpPr txBox="1"/>
          <p:nvPr/>
        </p:nvSpPr>
        <p:spPr>
          <a:xfrm>
            <a:off x="498900" y="1850750"/>
            <a:ext cx="15723300" cy="8123700"/>
          </a:xfrm>
          <a:prstGeom prst="rect">
            <a:avLst/>
          </a:prstGeom>
          <a:noFill/>
          <a:ln>
            <a:noFill/>
          </a:ln>
        </p:spPr>
        <p:txBody>
          <a:bodyPr anchorCtr="0" anchor="t" bIns="91425" lIns="91425" spcFirstLastPara="1" rIns="91425" wrap="square" tIns="91425">
            <a:normAutofit/>
          </a:bodyPr>
          <a:lstStyle/>
          <a:p>
            <a:pPr indent="-419100" lvl="0" marL="457200" rtl="0" algn="l">
              <a:lnSpc>
                <a:spcPct val="150000"/>
              </a:lnSpc>
              <a:spcBef>
                <a:spcPts val="1000"/>
              </a:spcBef>
              <a:spcAft>
                <a:spcPts val="0"/>
              </a:spcAft>
              <a:buClr>
                <a:srgbClr val="000000"/>
              </a:buClr>
              <a:buSzPts val="3000"/>
              <a:buFont typeface="Manrope"/>
              <a:buChar char="●"/>
            </a:pPr>
            <a:r>
              <a:rPr lang="en-US" sz="3000">
                <a:solidFill>
                  <a:srgbClr val="000000"/>
                </a:solidFill>
                <a:latin typeface="Manrope"/>
                <a:ea typeface="Manrope"/>
                <a:cs typeface="Manrope"/>
                <a:sym typeface="Manrope"/>
              </a:rPr>
              <a:t>Generative AI introduces the capability to understand inputs such as text, images, audio and video and generate human-like responses. </a:t>
            </a:r>
            <a:endParaRPr sz="3000">
              <a:solidFill>
                <a:srgbClr val="000000"/>
              </a:solidFill>
              <a:latin typeface="Manrope"/>
              <a:ea typeface="Manrope"/>
              <a:cs typeface="Manrope"/>
              <a:sym typeface="Manrope"/>
            </a:endParaRPr>
          </a:p>
          <a:p>
            <a:pPr indent="-419100" lvl="0" marL="457200" rtl="0" algn="l">
              <a:lnSpc>
                <a:spcPct val="150000"/>
              </a:lnSpc>
              <a:spcBef>
                <a:spcPts val="1000"/>
              </a:spcBef>
              <a:spcAft>
                <a:spcPts val="0"/>
              </a:spcAft>
              <a:buClr>
                <a:srgbClr val="000000"/>
              </a:buClr>
              <a:buSzPts val="3000"/>
              <a:buFont typeface="Manrope"/>
              <a:buChar char="●"/>
            </a:pPr>
            <a:r>
              <a:rPr lang="en-US" sz="3000">
                <a:solidFill>
                  <a:srgbClr val="000000"/>
                </a:solidFill>
                <a:latin typeface="Manrope"/>
                <a:ea typeface="Manrope"/>
                <a:cs typeface="Manrope"/>
                <a:sym typeface="Manrope"/>
              </a:rPr>
              <a:t>This enables applications like chatbots, language translation, text summarization, image captioning, image or code generation, creative writing assistance, and much more.</a:t>
            </a:r>
            <a:endParaRPr sz="3000">
              <a:solidFill>
                <a:srgbClr val="000000"/>
              </a:solidFill>
              <a:latin typeface="Manrope"/>
              <a:ea typeface="Manrope"/>
              <a:cs typeface="Manrope"/>
              <a:sym typeface="Manrope"/>
            </a:endParaRPr>
          </a:p>
          <a:p>
            <a:pPr indent="-419100" lvl="0" marL="457200" rtl="0" algn="l">
              <a:lnSpc>
                <a:spcPct val="150000"/>
              </a:lnSpc>
              <a:spcBef>
                <a:spcPts val="1000"/>
              </a:spcBef>
              <a:spcAft>
                <a:spcPts val="0"/>
              </a:spcAft>
              <a:buClr>
                <a:srgbClr val="000000"/>
              </a:buClr>
              <a:buSzPts val="3000"/>
              <a:buFont typeface="Manrope"/>
              <a:buChar char="●"/>
            </a:pPr>
            <a:r>
              <a:rPr lang="en-US" sz="3000">
                <a:solidFill>
                  <a:srgbClr val="000000"/>
                </a:solidFill>
                <a:latin typeface="Manrope"/>
                <a:ea typeface="Manrope"/>
                <a:cs typeface="Manrope"/>
                <a:sym typeface="Manrope"/>
              </a:rPr>
              <a:t>At its core, an LLM is a neural network model trained on massive amounts of text data. It learns patterns, grammar, and semantic relationships between words and phrases, enabling it to predict and generate text that mimics human language.</a:t>
            </a:r>
            <a:endParaRPr sz="3000">
              <a:solidFill>
                <a:srgbClr val="000000"/>
              </a:solidFill>
              <a:latin typeface="Manrope"/>
              <a:ea typeface="Manrope"/>
              <a:cs typeface="Manrope"/>
              <a:sym typeface="Manrop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27"/>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261" name="Google Shape;261;p27"/>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262" name="Google Shape;262;p27"/>
          <p:cNvPicPr preferRelativeResize="0"/>
          <p:nvPr/>
        </p:nvPicPr>
        <p:blipFill rotWithShape="1">
          <a:blip r:embed="rId5">
            <a:alphaModFix/>
          </a:blip>
          <a:srcRect b="0" l="0" r="0" t="0"/>
          <a:stretch/>
        </p:blipFill>
        <p:spPr>
          <a:xfrm>
            <a:off x="0" y="7705874"/>
            <a:ext cx="2362200" cy="2581126"/>
          </a:xfrm>
          <a:prstGeom prst="rect">
            <a:avLst/>
          </a:prstGeom>
          <a:noFill/>
          <a:ln>
            <a:noFill/>
          </a:ln>
        </p:spPr>
      </p:pic>
      <p:pic>
        <p:nvPicPr>
          <p:cNvPr id="263" name="Google Shape;263;p27"/>
          <p:cNvPicPr preferRelativeResize="0"/>
          <p:nvPr/>
        </p:nvPicPr>
        <p:blipFill rotWithShape="1">
          <a:blip r:embed="rId6">
            <a:alphaModFix/>
          </a:blip>
          <a:srcRect b="0" l="0" r="0" t="0"/>
          <a:stretch/>
        </p:blipFill>
        <p:spPr>
          <a:xfrm>
            <a:off x="15564888" y="0"/>
            <a:ext cx="2723108" cy="2876550"/>
          </a:xfrm>
          <a:prstGeom prst="rect">
            <a:avLst/>
          </a:prstGeom>
          <a:noFill/>
          <a:ln>
            <a:noFill/>
          </a:ln>
        </p:spPr>
      </p:pic>
      <p:sp>
        <p:nvSpPr>
          <p:cNvPr id="264" name="Google Shape;264;p27"/>
          <p:cNvSpPr txBox="1"/>
          <p:nvPr/>
        </p:nvSpPr>
        <p:spPr>
          <a:xfrm>
            <a:off x="762000" y="733425"/>
            <a:ext cx="151971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Why Gemini (by Google)?</a:t>
            </a:r>
            <a:endParaRPr/>
          </a:p>
        </p:txBody>
      </p:sp>
      <p:sp>
        <p:nvSpPr>
          <p:cNvPr id="265" name="Google Shape;265;p27"/>
          <p:cNvSpPr txBox="1"/>
          <p:nvPr/>
        </p:nvSpPr>
        <p:spPr>
          <a:xfrm>
            <a:off x="762000" y="2426697"/>
            <a:ext cx="14693700" cy="7156500"/>
          </a:xfrm>
          <a:prstGeom prst="rect">
            <a:avLst/>
          </a:prstGeom>
          <a:noFill/>
          <a:ln>
            <a:noFill/>
          </a:ln>
        </p:spPr>
        <p:txBody>
          <a:bodyPr anchorCtr="0" anchor="t" bIns="91425" lIns="91425" spcFirstLastPara="1" rIns="91425" wrap="square" tIns="91425">
            <a:normAutofit/>
          </a:bodyPr>
          <a:lstStyle/>
          <a:p>
            <a:pPr indent="-450850" lvl="0" marL="457200" rtl="0" algn="l">
              <a:lnSpc>
                <a:spcPct val="200000"/>
              </a:lnSpc>
              <a:spcBef>
                <a:spcPts val="1200"/>
              </a:spcBef>
              <a:spcAft>
                <a:spcPts val="0"/>
              </a:spcAft>
              <a:buClr>
                <a:schemeClr val="dk1"/>
              </a:buClr>
              <a:buSzPts val="3500"/>
              <a:buFont typeface="Manrope"/>
              <a:buChar char="●"/>
            </a:pPr>
            <a:r>
              <a:rPr lang="en-US" sz="3500">
                <a:solidFill>
                  <a:schemeClr val="dk1"/>
                </a:solidFill>
                <a:latin typeface="Manrope"/>
                <a:ea typeface="Manrope"/>
                <a:cs typeface="Manrope"/>
                <a:sym typeface="Manrope"/>
              </a:rPr>
              <a:t>Multimodal: Understands text, image, code, audio, and more.</a:t>
            </a:r>
            <a:endParaRPr sz="3500">
              <a:solidFill>
                <a:schemeClr val="dk1"/>
              </a:solidFill>
              <a:latin typeface="Manrope"/>
              <a:ea typeface="Manrope"/>
              <a:cs typeface="Manrope"/>
              <a:sym typeface="Manrope"/>
            </a:endParaRPr>
          </a:p>
          <a:p>
            <a:pPr indent="-450850" lvl="0" marL="457200" rtl="0" algn="l">
              <a:lnSpc>
                <a:spcPct val="200000"/>
              </a:lnSpc>
              <a:spcBef>
                <a:spcPts val="0"/>
              </a:spcBef>
              <a:spcAft>
                <a:spcPts val="0"/>
              </a:spcAft>
              <a:buClr>
                <a:schemeClr val="dk1"/>
              </a:buClr>
              <a:buSzPts val="3500"/>
              <a:buFont typeface="Manrope"/>
              <a:buChar char="●"/>
            </a:pPr>
            <a:r>
              <a:rPr lang="en-US" sz="3500">
                <a:solidFill>
                  <a:schemeClr val="dk1"/>
                </a:solidFill>
                <a:latin typeface="Manrope"/>
                <a:ea typeface="Manrope"/>
                <a:cs typeface="Manrope"/>
                <a:sym typeface="Manrope"/>
              </a:rPr>
              <a:t>Optimized for Android, iOS &amp; Web</a:t>
            </a:r>
            <a:endParaRPr sz="3500">
              <a:solidFill>
                <a:schemeClr val="dk1"/>
              </a:solidFill>
              <a:latin typeface="Manrope"/>
              <a:ea typeface="Manrope"/>
              <a:cs typeface="Manrope"/>
              <a:sym typeface="Manrope"/>
            </a:endParaRPr>
          </a:p>
          <a:p>
            <a:pPr indent="-450850" lvl="0" marL="457200" rtl="0" algn="l">
              <a:lnSpc>
                <a:spcPct val="200000"/>
              </a:lnSpc>
              <a:spcBef>
                <a:spcPts val="0"/>
              </a:spcBef>
              <a:spcAft>
                <a:spcPts val="0"/>
              </a:spcAft>
              <a:buClr>
                <a:schemeClr val="dk1"/>
              </a:buClr>
              <a:buSzPts val="3500"/>
              <a:buFont typeface="Manrope"/>
              <a:buChar char="●"/>
            </a:pPr>
            <a:r>
              <a:rPr lang="en-US" sz="3500">
                <a:solidFill>
                  <a:schemeClr val="dk1"/>
                </a:solidFill>
                <a:latin typeface="Manrope"/>
                <a:ea typeface="Manrope"/>
                <a:cs typeface="Manrope"/>
                <a:sym typeface="Manrope"/>
              </a:rPr>
              <a:t>Enhances accessibility, productivity, and entertainment within apps.</a:t>
            </a:r>
            <a:endParaRPr sz="3500">
              <a:solidFill>
                <a:schemeClr val="dk1"/>
              </a:solidFill>
              <a:latin typeface="Manrope"/>
              <a:ea typeface="Manrope"/>
              <a:cs typeface="Manrope"/>
              <a:sym typeface="Manrope"/>
            </a:endParaRPr>
          </a:p>
          <a:p>
            <a:pPr indent="-450850" lvl="0" marL="457200" rtl="0" algn="l">
              <a:lnSpc>
                <a:spcPct val="200000"/>
              </a:lnSpc>
              <a:spcBef>
                <a:spcPts val="0"/>
              </a:spcBef>
              <a:spcAft>
                <a:spcPts val="0"/>
              </a:spcAft>
              <a:buClr>
                <a:schemeClr val="dk1"/>
              </a:buClr>
              <a:buSzPts val="3500"/>
              <a:buFont typeface="Manrope"/>
              <a:buChar char="●"/>
            </a:pPr>
            <a:r>
              <a:rPr lang="en-US" sz="3500">
                <a:solidFill>
                  <a:schemeClr val="dk1"/>
                </a:solidFill>
                <a:latin typeface="Manrope"/>
                <a:ea typeface="Manrope"/>
                <a:cs typeface="Manrope"/>
                <a:sym typeface="Manrope"/>
              </a:rPr>
              <a:t>Developer Friendly</a:t>
            </a:r>
            <a:endParaRPr sz="3500">
              <a:solidFill>
                <a:schemeClr val="dk1"/>
              </a:solidFill>
              <a:latin typeface="Manrope"/>
              <a:ea typeface="Manrope"/>
              <a:cs typeface="Manrope"/>
              <a:sym typeface="Manrope"/>
            </a:endParaRPr>
          </a:p>
          <a:p>
            <a:pPr indent="-450850" lvl="1" marL="914400" rtl="0" algn="l">
              <a:lnSpc>
                <a:spcPct val="200000"/>
              </a:lnSpc>
              <a:spcBef>
                <a:spcPts val="0"/>
              </a:spcBef>
              <a:spcAft>
                <a:spcPts val="0"/>
              </a:spcAft>
              <a:buClr>
                <a:schemeClr val="dk1"/>
              </a:buClr>
              <a:buSzPts val="3500"/>
              <a:buFont typeface="Manrope"/>
              <a:buAutoNum type="alphaLcPeriod"/>
            </a:pPr>
            <a:r>
              <a:rPr lang="en-US" sz="3500">
                <a:solidFill>
                  <a:schemeClr val="dk1"/>
                </a:solidFill>
                <a:latin typeface="Manrope"/>
                <a:ea typeface="Manrope"/>
                <a:cs typeface="Manrope"/>
                <a:sym typeface="Manrope"/>
              </a:rPr>
              <a:t>Easy-to-use libraries / APIs</a:t>
            </a:r>
            <a:endParaRPr sz="3500">
              <a:solidFill>
                <a:schemeClr val="dk1"/>
              </a:solidFill>
              <a:latin typeface="Manrope"/>
              <a:ea typeface="Manrope"/>
              <a:cs typeface="Manrope"/>
              <a:sym typeface="Manrope"/>
            </a:endParaRPr>
          </a:p>
          <a:p>
            <a:pPr indent="-450850" lvl="1" marL="914400" rtl="0" algn="l">
              <a:lnSpc>
                <a:spcPct val="200000"/>
              </a:lnSpc>
              <a:spcBef>
                <a:spcPts val="0"/>
              </a:spcBef>
              <a:spcAft>
                <a:spcPts val="0"/>
              </a:spcAft>
              <a:buClr>
                <a:schemeClr val="dk1"/>
              </a:buClr>
              <a:buSzPts val="3500"/>
              <a:buFont typeface="Manrope"/>
              <a:buAutoNum type="alphaLcPeriod"/>
            </a:pPr>
            <a:r>
              <a:rPr lang="en-US" sz="3500">
                <a:solidFill>
                  <a:schemeClr val="dk1"/>
                </a:solidFill>
                <a:latin typeface="Manrope"/>
                <a:ea typeface="Manrope"/>
                <a:cs typeface="Manrope"/>
                <a:sym typeface="Manrope"/>
              </a:rPr>
              <a:t>SDKs support prompting, streaming, and low-latency generation</a:t>
            </a:r>
            <a:endParaRPr sz="3500">
              <a:solidFill>
                <a:schemeClr val="dk1"/>
              </a:solidFill>
              <a:latin typeface="Manrope"/>
              <a:ea typeface="Manrope"/>
              <a:cs typeface="Manrope"/>
              <a:sym typeface="Manrop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28"/>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271" name="Google Shape;271;p28"/>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272" name="Google Shape;272;p28"/>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273" name="Google Shape;273;p28"/>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274" name="Google Shape;274;p28"/>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275" name="Google Shape;275;p28"/>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276" name="Google Shape;276;p28"/>
          <p:cNvSpPr txBox="1"/>
          <p:nvPr/>
        </p:nvSpPr>
        <p:spPr>
          <a:xfrm>
            <a:off x="800100" y="727138"/>
            <a:ext cx="4795800" cy="30708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Different Ways To Integrate Gemini in Mobile Apps</a:t>
            </a:r>
            <a:endParaRPr/>
          </a:p>
        </p:txBody>
      </p:sp>
      <p:pic>
        <p:nvPicPr>
          <p:cNvPr id="277" name="Google Shape;277;p28"/>
          <p:cNvPicPr preferRelativeResize="0"/>
          <p:nvPr/>
        </p:nvPicPr>
        <p:blipFill rotWithShape="1">
          <a:blip r:embed="rId9">
            <a:alphaModFix/>
          </a:blip>
          <a:srcRect b="0" l="0" r="0" t="0"/>
          <a:stretch/>
        </p:blipFill>
        <p:spPr>
          <a:xfrm>
            <a:off x="7162800" y="3637978"/>
            <a:ext cx="419100" cy="419100"/>
          </a:xfrm>
          <a:prstGeom prst="rect">
            <a:avLst/>
          </a:prstGeom>
          <a:noFill/>
          <a:ln>
            <a:noFill/>
          </a:ln>
        </p:spPr>
      </p:pic>
      <p:sp>
        <p:nvSpPr>
          <p:cNvPr id="278" name="Google Shape;278;p28"/>
          <p:cNvSpPr txBox="1"/>
          <p:nvPr/>
        </p:nvSpPr>
        <p:spPr>
          <a:xfrm>
            <a:off x="7231805" y="3714185"/>
            <a:ext cx="281100" cy="266700"/>
          </a:xfrm>
          <a:prstGeom prst="rect">
            <a:avLst/>
          </a:prstGeom>
          <a:noFill/>
          <a:ln>
            <a:noFill/>
          </a:ln>
        </p:spPr>
        <p:txBody>
          <a:bodyPr anchorCtr="0" anchor="t" bIns="0" lIns="0" spcFirstLastPara="1" rIns="0" wrap="square" tIns="0">
            <a:spAutoFit/>
          </a:bodyPr>
          <a:lstStyle/>
          <a:p>
            <a:pPr indent="0" lvl="0" marL="0" marR="0" rtl="0" algn="ctr">
              <a:lnSpc>
                <a:spcPct val="150057"/>
              </a:lnSpc>
              <a:spcBef>
                <a:spcPts val="0"/>
              </a:spcBef>
              <a:spcAft>
                <a:spcPts val="0"/>
              </a:spcAft>
              <a:buNone/>
            </a:pPr>
            <a:r>
              <a:rPr b="0" i="0" lang="en-US" sz="1732" u="none" cap="none" strike="noStrike">
                <a:solidFill>
                  <a:srgbClr val="FFFFFF"/>
                </a:solidFill>
                <a:latin typeface="Inter SemiBold"/>
                <a:ea typeface="Inter SemiBold"/>
                <a:cs typeface="Inter SemiBold"/>
                <a:sym typeface="Inter SemiBold"/>
              </a:rPr>
              <a:t>01</a:t>
            </a:r>
            <a:endParaRPr/>
          </a:p>
        </p:txBody>
      </p:sp>
      <p:sp>
        <p:nvSpPr>
          <p:cNvPr id="279" name="Google Shape;279;p28"/>
          <p:cNvSpPr txBox="1"/>
          <p:nvPr/>
        </p:nvSpPr>
        <p:spPr>
          <a:xfrm>
            <a:off x="7764780" y="3637978"/>
            <a:ext cx="9796500" cy="4617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3000">
                <a:solidFill>
                  <a:srgbClr val="1B1D21"/>
                </a:solidFill>
                <a:latin typeface="Montserrat SemiBold"/>
                <a:ea typeface="Montserrat SemiBold"/>
                <a:cs typeface="Montserrat SemiBold"/>
                <a:sym typeface="Montserrat SemiBold"/>
              </a:rPr>
              <a:t>Gemini API</a:t>
            </a:r>
            <a:endParaRPr sz="3000"/>
          </a:p>
        </p:txBody>
      </p:sp>
      <p:pic>
        <p:nvPicPr>
          <p:cNvPr id="280" name="Google Shape;280;p28"/>
          <p:cNvPicPr preferRelativeResize="0"/>
          <p:nvPr/>
        </p:nvPicPr>
        <p:blipFill rotWithShape="1">
          <a:blip r:embed="rId9">
            <a:alphaModFix/>
          </a:blip>
          <a:srcRect b="0" l="0" r="0" t="0"/>
          <a:stretch/>
        </p:blipFill>
        <p:spPr>
          <a:xfrm>
            <a:off x="7162800" y="4743260"/>
            <a:ext cx="419100" cy="419100"/>
          </a:xfrm>
          <a:prstGeom prst="rect">
            <a:avLst/>
          </a:prstGeom>
          <a:noFill/>
          <a:ln>
            <a:noFill/>
          </a:ln>
        </p:spPr>
      </p:pic>
      <p:sp>
        <p:nvSpPr>
          <p:cNvPr id="281" name="Google Shape;281;p28"/>
          <p:cNvSpPr txBox="1"/>
          <p:nvPr/>
        </p:nvSpPr>
        <p:spPr>
          <a:xfrm>
            <a:off x="7236175" y="4819441"/>
            <a:ext cx="309600" cy="266700"/>
          </a:xfrm>
          <a:prstGeom prst="rect">
            <a:avLst/>
          </a:prstGeom>
          <a:noFill/>
          <a:ln>
            <a:noFill/>
          </a:ln>
        </p:spPr>
        <p:txBody>
          <a:bodyPr anchorCtr="0" anchor="t" bIns="0" lIns="0" spcFirstLastPara="1" rIns="0" wrap="square" tIns="0">
            <a:spAutoFit/>
          </a:bodyPr>
          <a:lstStyle/>
          <a:p>
            <a:pPr indent="0" lvl="0" marL="0" marR="0" rtl="0" algn="ctr">
              <a:lnSpc>
                <a:spcPct val="150057"/>
              </a:lnSpc>
              <a:spcBef>
                <a:spcPts val="0"/>
              </a:spcBef>
              <a:spcAft>
                <a:spcPts val="0"/>
              </a:spcAft>
              <a:buNone/>
            </a:pPr>
            <a:r>
              <a:rPr b="0" i="0" lang="en-US" sz="1732" u="none" cap="none" strike="noStrike">
                <a:solidFill>
                  <a:srgbClr val="FFFFFF"/>
                </a:solidFill>
                <a:latin typeface="Inter SemiBold"/>
                <a:ea typeface="Inter SemiBold"/>
                <a:cs typeface="Inter SemiBold"/>
                <a:sym typeface="Inter SemiBold"/>
              </a:rPr>
              <a:t>02</a:t>
            </a:r>
            <a:endParaRPr/>
          </a:p>
        </p:txBody>
      </p:sp>
      <p:sp>
        <p:nvSpPr>
          <p:cNvPr id="282" name="Google Shape;282;p28"/>
          <p:cNvSpPr txBox="1"/>
          <p:nvPr/>
        </p:nvSpPr>
        <p:spPr>
          <a:xfrm>
            <a:off x="7764780" y="4743260"/>
            <a:ext cx="9796500" cy="11220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3000">
                <a:solidFill>
                  <a:srgbClr val="1B1D21"/>
                </a:solidFill>
                <a:latin typeface="Montserrat SemiBold"/>
                <a:ea typeface="Montserrat SemiBold"/>
                <a:cs typeface="Montserrat SemiBold"/>
                <a:sym typeface="Montserrat SemiBold"/>
              </a:rPr>
              <a:t>Mediapipe / LLMInterference Library and Offline Model</a:t>
            </a:r>
            <a:endParaRPr sz="3000"/>
          </a:p>
        </p:txBody>
      </p:sp>
      <p:sp>
        <p:nvSpPr>
          <p:cNvPr id="283" name="Google Shape;283;p28"/>
          <p:cNvSpPr txBox="1"/>
          <p:nvPr/>
        </p:nvSpPr>
        <p:spPr>
          <a:xfrm>
            <a:off x="7764780" y="5803228"/>
            <a:ext cx="9796500" cy="338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200">
                <a:solidFill>
                  <a:srgbClr val="1B1D21"/>
                </a:solidFill>
                <a:latin typeface="Manrope"/>
                <a:ea typeface="Manrope"/>
                <a:cs typeface="Manrope"/>
                <a:sym typeface="Manrope"/>
              </a:rPr>
              <a:t>Can be used with any tflite / LiteRT Models, not Gemma Specific</a:t>
            </a:r>
            <a:endParaRPr sz="1800"/>
          </a:p>
        </p:txBody>
      </p:sp>
      <p:pic>
        <p:nvPicPr>
          <p:cNvPr id="284" name="Google Shape;284;p28"/>
          <p:cNvPicPr preferRelativeResize="0"/>
          <p:nvPr/>
        </p:nvPicPr>
        <p:blipFill rotWithShape="1">
          <a:blip r:embed="rId9">
            <a:alphaModFix/>
          </a:blip>
          <a:srcRect b="0" l="0" r="0" t="0"/>
          <a:stretch/>
        </p:blipFill>
        <p:spPr>
          <a:xfrm>
            <a:off x="7162800" y="6616915"/>
            <a:ext cx="419100" cy="419100"/>
          </a:xfrm>
          <a:prstGeom prst="rect">
            <a:avLst/>
          </a:prstGeom>
          <a:noFill/>
          <a:ln>
            <a:noFill/>
          </a:ln>
        </p:spPr>
      </p:pic>
      <p:sp>
        <p:nvSpPr>
          <p:cNvPr id="285" name="Google Shape;285;p28"/>
          <p:cNvSpPr txBox="1"/>
          <p:nvPr/>
        </p:nvSpPr>
        <p:spPr>
          <a:xfrm>
            <a:off x="7231366" y="6693122"/>
            <a:ext cx="319200" cy="266700"/>
          </a:xfrm>
          <a:prstGeom prst="rect">
            <a:avLst/>
          </a:prstGeom>
          <a:noFill/>
          <a:ln>
            <a:noFill/>
          </a:ln>
        </p:spPr>
        <p:txBody>
          <a:bodyPr anchorCtr="0" anchor="t" bIns="0" lIns="0" spcFirstLastPara="1" rIns="0" wrap="square" tIns="0">
            <a:spAutoFit/>
          </a:bodyPr>
          <a:lstStyle/>
          <a:p>
            <a:pPr indent="0" lvl="0" marL="0" marR="0" rtl="0" algn="ctr">
              <a:lnSpc>
                <a:spcPct val="150057"/>
              </a:lnSpc>
              <a:spcBef>
                <a:spcPts val="0"/>
              </a:spcBef>
              <a:spcAft>
                <a:spcPts val="0"/>
              </a:spcAft>
              <a:buNone/>
            </a:pPr>
            <a:r>
              <a:rPr b="0" i="0" lang="en-US" sz="1732" u="none" cap="none" strike="noStrike">
                <a:solidFill>
                  <a:srgbClr val="FFFFFF"/>
                </a:solidFill>
                <a:latin typeface="Inter SemiBold"/>
                <a:ea typeface="Inter SemiBold"/>
                <a:cs typeface="Inter SemiBold"/>
                <a:sym typeface="Inter SemiBold"/>
              </a:rPr>
              <a:t>03</a:t>
            </a:r>
            <a:endParaRPr/>
          </a:p>
        </p:txBody>
      </p:sp>
      <p:sp>
        <p:nvSpPr>
          <p:cNvPr id="286" name="Google Shape;286;p28"/>
          <p:cNvSpPr txBox="1"/>
          <p:nvPr/>
        </p:nvSpPr>
        <p:spPr>
          <a:xfrm>
            <a:off x="7764780" y="6664915"/>
            <a:ext cx="9796500" cy="4617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3000">
                <a:solidFill>
                  <a:srgbClr val="1B1D21"/>
                </a:solidFill>
                <a:latin typeface="Montserrat SemiBold"/>
                <a:ea typeface="Montserrat SemiBold"/>
                <a:cs typeface="Montserrat SemiBold"/>
                <a:sym typeface="Montserrat SemiBold"/>
              </a:rPr>
              <a:t>Gemini Nano</a:t>
            </a:r>
            <a:endParaRPr sz="3000"/>
          </a:p>
        </p:txBody>
      </p:sp>
      <p:sp>
        <p:nvSpPr>
          <p:cNvPr id="287" name="Google Shape;287;p28"/>
          <p:cNvSpPr txBox="1"/>
          <p:nvPr/>
        </p:nvSpPr>
        <p:spPr>
          <a:xfrm>
            <a:off x="7764780" y="7133951"/>
            <a:ext cx="9796500" cy="323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100">
                <a:solidFill>
                  <a:srgbClr val="1B1D21"/>
                </a:solidFill>
                <a:latin typeface="Manrope"/>
                <a:ea typeface="Manrope"/>
                <a:cs typeface="Manrope"/>
                <a:sym typeface="Manrope"/>
              </a:rPr>
              <a:t>Currently Experimental, available only on Pixel 9 Devices</a:t>
            </a:r>
            <a:endParaRPr sz="1700"/>
          </a:p>
        </p:txBody>
      </p:sp>
      <p:sp>
        <p:nvSpPr>
          <p:cNvPr id="288" name="Google Shape;288;p28"/>
          <p:cNvSpPr txBox="1"/>
          <p:nvPr/>
        </p:nvSpPr>
        <p:spPr>
          <a:xfrm>
            <a:off x="7764775" y="4213550"/>
            <a:ext cx="10523100" cy="323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100">
                <a:solidFill>
                  <a:srgbClr val="1B1D21"/>
                </a:solidFill>
                <a:latin typeface="Manrope"/>
                <a:ea typeface="Manrope"/>
                <a:cs typeface="Manrope"/>
                <a:sym typeface="Manrope"/>
              </a:rPr>
              <a:t>Either Directly with GeminiAPI or By Using The Third Party Library by Shreyas</a:t>
            </a:r>
            <a:endParaRPr sz="1700"/>
          </a:p>
        </p:txBody>
      </p:sp>
      <p:pic>
        <p:nvPicPr>
          <p:cNvPr id="289" name="Google Shape;289;p28"/>
          <p:cNvPicPr preferRelativeResize="0"/>
          <p:nvPr/>
        </p:nvPicPr>
        <p:blipFill rotWithShape="1">
          <a:blip r:embed="rId9">
            <a:alphaModFix/>
          </a:blip>
          <a:srcRect b="0" l="0" r="0" t="0"/>
          <a:stretch/>
        </p:blipFill>
        <p:spPr>
          <a:xfrm>
            <a:off x="7112850" y="8071353"/>
            <a:ext cx="419100" cy="419100"/>
          </a:xfrm>
          <a:prstGeom prst="rect">
            <a:avLst/>
          </a:prstGeom>
          <a:noFill/>
          <a:ln>
            <a:noFill/>
          </a:ln>
        </p:spPr>
      </p:pic>
      <p:sp>
        <p:nvSpPr>
          <p:cNvPr id="290" name="Google Shape;290;p28"/>
          <p:cNvSpPr txBox="1"/>
          <p:nvPr/>
        </p:nvSpPr>
        <p:spPr>
          <a:xfrm>
            <a:off x="7162791" y="8147547"/>
            <a:ext cx="319200" cy="266700"/>
          </a:xfrm>
          <a:prstGeom prst="rect">
            <a:avLst/>
          </a:prstGeom>
          <a:noFill/>
          <a:ln>
            <a:noFill/>
          </a:ln>
        </p:spPr>
        <p:txBody>
          <a:bodyPr anchorCtr="0" anchor="t" bIns="0" lIns="0" spcFirstLastPara="1" rIns="0" wrap="square" tIns="0">
            <a:spAutoFit/>
          </a:bodyPr>
          <a:lstStyle/>
          <a:p>
            <a:pPr indent="0" lvl="0" marL="0" marR="0" rtl="0" algn="ctr">
              <a:lnSpc>
                <a:spcPct val="150057"/>
              </a:lnSpc>
              <a:spcBef>
                <a:spcPts val="0"/>
              </a:spcBef>
              <a:spcAft>
                <a:spcPts val="0"/>
              </a:spcAft>
              <a:buNone/>
            </a:pPr>
            <a:r>
              <a:rPr b="0" i="0" lang="en-US" sz="1732" u="none" cap="none" strike="noStrike">
                <a:solidFill>
                  <a:srgbClr val="FFFFFF"/>
                </a:solidFill>
                <a:latin typeface="Inter SemiBold"/>
                <a:ea typeface="Inter SemiBold"/>
                <a:cs typeface="Inter SemiBold"/>
                <a:sym typeface="Inter SemiBold"/>
              </a:rPr>
              <a:t>0</a:t>
            </a:r>
            <a:r>
              <a:rPr lang="en-US" sz="1732">
                <a:solidFill>
                  <a:srgbClr val="FFFFFF"/>
                </a:solidFill>
                <a:latin typeface="Inter SemiBold"/>
                <a:ea typeface="Inter SemiBold"/>
                <a:cs typeface="Inter SemiBold"/>
                <a:sym typeface="Inter SemiBold"/>
              </a:rPr>
              <a:t>4</a:t>
            </a:r>
            <a:endParaRPr/>
          </a:p>
        </p:txBody>
      </p:sp>
      <p:sp>
        <p:nvSpPr>
          <p:cNvPr id="291" name="Google Shape;291;p28"/>
          <p:cNvSpPr txBox="1"/>
          <p:nvPr/>
        </p:nvSpPr>
        <p:spPr>
          <a:xfrm>
            <a:off x="7695905" y="8157440"/>
            <a:ext cx="9796500" cy="4617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3000">
                <a:solidFill>
                  <a:srgbClr val="1B1D21"/>
                </a:solidFill>
                <a:latin typeface="Montserrat SemiBold"/>
                <a:ea typeface="Montserrat SemiBold"/>
                <a:cs typeface="Montserrat SemiBold"/>
                <a:sym typeface="Montserrat SemiBold"/>
              </a:rPr>
              <a:t>Firebase Vertex AI</a:t>
            </a:r>
            <a:endParaRPr sz="3000"/>
          </a:p>
        </p:txBody>
      </p:sp>
      <p:sp>
        <p:nvSpPr>
          <p:cNvPr id="292" name="Google Shape;292;p28"/>
          <p:cNvSpPr txBox="1"/>
          <p:nvPr/>
        </p:nvSpPr>
        <p:spPr>
          <a:xfrm>
            <a:off x="7695905" y="8626476"/>
            <a:ext cx="9796500" cy="646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2100">
                <a:solidFill>
                  <a:srgbClr val="1B1D21"/>
                </a:solidFill>
                <a:latin typeface="Manrope"/>
                <a:ea typeface="Manrope"/>
                <a:cs typeface="Manrope"/>
                <a:sym typeface="Manrope"/>
              </a:rPr>
              <a:t>You can use Gemini APIs and models with Firebase Vertex API, reducing the need for handling intricate details yourself</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29"/>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298" name="Google Shape;298;p29"/>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299" name="Google Shape;299;p29"/>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descr="Image abstracting an app demostration usage of AI in Mobile Devices, for generating bengali stories" id="300" name="Google Shape;300;p29"/>
          <p:cNvPicPr preferRelativeResize="0"/>
          <p:nvPr/>
        </p:nvPicPr>
        <p:blipFill rotWithShape="1">
          <a:blip r:embed="rId6">
            <a:alphaModFix/>
          </a:blip>
          <a:srcRect b="0" l="20216" r="20216" t="0"/>
          <a:stretch/>
        </p:blipFill>
        <p:spPr>
          <a:xfrm>
            <a:off x="762000" y="762000"/>
            <a:ext cx="5219700" cy="8763000"/>
          </a:xfrm>
          <a:prstGeom prst="rect">
            <a:avLst/>
          </a:prstGeom>
          <a:noFill/>
          <a:ln>
            <a:noFill/>
          </a:ln>
        </p:spPr>
      </p:pic>
      <p:pic>
        <p:nvPicPr>
          <p:cNvPr id="301" name="Google Shape;301;p29"/>
          <p:cNvPicPr preferRelativeResize="0"/>
          <p:nvPr/>
        </p:nvPicPr>
        <p:blipFill rotWithShape="1">
          <a:blip r:embed="rId7">
            <a:alphaModFix/>
          </a:blip>
          <a:srcRect b="0" l="0" r="0" t="0"/>
          <a:stretch/>
        </p:blipFill>
        <p:spPr>
          <a:xfrm>
            <a:off x="762000" y="762000"/>
            <a:ext cx="1371600" cy="1371600"/>
          </a:xfrm>
          <a:prstGeom prst="rect">
            <a:avLst/>
          </a:prstGeom>
          <a:noFill/>
          <a:ln>
            <a:noFill/>
          </a:ln>
        </p:spPr>
      </p:pic>
      <p:pic>
        <p:nvPicPr>
          <p:cNvPr id="302" name="Google Shape;302;p29"/>
          <p:cNvPicPr preferRelativeResize="0"/>
          <p:nvPr/>
        </p:nvPicPr>
        <p:blipFill rotWithShape="1">
          <a:blip r:embed="rId8">
            <a:alphaModFix/>
          </a:blip>
          <a:srcRect b="0" l="0" r="0" t="0"/>
          <a:stretch/>
        </p:blipFill>
        <p:spPr>
          <a:xfrm>
            <a:off x="5257800" y="2400300"/>
            <a:ext cx="1371600" cy="1371600"/>
          </a:xfrm>
          <a:prstGeom prst="rect">
            <a:avLst/>
          </a:prstGeom>
          <a:noFill/>
          <a:ln>
            <a:noFill/>
          </a:ln>
        </p:spPr>
      </p:pic>
      <p:pic>
        <p:nvPicPr>
          <p:cNvPr id="303" name="Google Shape;303;p29"/>
          <p:cNvPicPr preferRelativeResize="0"/>
          <p:nvPr/>
        </p:nvPicPr>
        <p:blipFill rotWithShape="1">
          <a:blip r:embed="rId9">
            <a:alphaModFix/>
          </a:blip>
          <a:srcRect b="0" l="0" r="0" t="0"/>
          <a:stretch/>
        </p:blipFill>
        <p:spPr>
          <a:xfrm>
            <a:off x="5600700" y="2743200"/>
            <a:ext cx="685800" cy="685800"/>
          </a:xfrm>
          <a:prstGeom prst="rect">
            <a:avLst/>
          </a:prstGeom>
          <a:noFill/>
          <a:ln>
            <a:noFill/>
          </a:ln>
        </p:spPr>
      </p:pic>
      <p:sp>
        <p:nvSpPr>
          <p:cNvPr id="304" name="Google Shape;304;p29"/>
          <p:cNvSpPr txBox="1"/>
          <p:nvPr/>
        </p:nvSpPr>
        <p:spPr>
          <a:xfrm>
            <a:off x="7067550" y="2685860"/>
            <a:ext cx="10053638" cy="39052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GOAL</a:t>
            </a:r>
            <a:endParaRPr/>
          </a:p>
        </p:txBody>
      </p:sp>
      <p:sp>
        <p:nvSpPr>
          <p:cNvPr id="305" name="Google Shape;305;p29"/>
          <p:cNvSpPr txBox="1"/>
          <p:nvPr/>
        </p:nvSpPr>
        <p:spPr>
          <a:xfrm>
            <a:off x="7067550" y="3143440"/>
            <a:ext cx="10053638" cy="35242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800" u="none" cap="none" strike="noStrike">
                <a:solidFill>
                  <a:srgbClr val="1B1D21"/>
                </a:solidFill>
                <a:latin typeface="Manrope"/>
                <a:ea typeface="Manrope"/>
                <a:cs typeface="Manrope"/>
                <a:sym typeface="Manrope"/>
              </a:rPr>
              <a:t>Create an app that generates stories using GenAI</a:t>
            </a:r>
            <a:endParaRPr/>
          </a:p>
        </p:txBody>
      </p:sp>
      <p:pic>
        <p:nvPicPr>
          <p:cNvPr id="306" name="Google Shape;306;p29"/>
          <p:cNvPicPr preferRelativeResize="0"/>
          <p:nvPr/>
        </p:nvPicPr>
        <p:blipFill rotWithShape="1">
          <a:blip r:embed="rId8">
            <a:alphaModFix/>
          </a:blip>
          <a:srcRect b="0" l="0" r="0" t="0"/>
          <a:stretch/>
        </p:blipFill>
        <p:spPr>
          <a:xfrm>
            <a:off x="5257800" y="4305300"/>
            <a:ext cx="1371600" cy="1371600"/>
          </a:xfrm>
          <a:prstGeom prst="rect">
            <a:avLst/>
          </a:prstGeom>
          <a:noFill/>
          <a:ln>
            <a:noFill/>
          </a:ln>
        </p:spPr>
      </p:pic>
      <p:pic>
        <p:nvPicPr>
          <p:cNvPr id="307" name="Google Shape;307;p29"/>
          <p:cNvPicPr preferRelativeResize="0"/>
          <p:nvPr/>
        </p:nvPicPr>
        <p:blipFill rotWithShape="1">
          <a:blip r:embed="rId10">
            <a:alphaModFix/>
          </a:blip>
          <a:srcRect b="0" l="0" r="0" t="0"/>
          <a:stretch/>
        </p:blipFill>
        <p:spPr>
          <a:xfrm>
            <a:off x="5600700" y="4648200"/>
            <a:ext cx="685800" cy="685800"/>
          </a:xfrm>
          <a:prstGeom prst="rect">
            <a:avLst/>
          </a:prstGeom>
          <a:noFill/>
          <a:ln>
            <a:noFill/>
          </a:ln>
        </p:spPr>
      </p:pic>
      <p:sp>
        <p:nvSpPr>
          <p:cNvPr id="308" name="Google Shape;308;p29"/>
          <p:cNvSpPr txBox="1"/>
          <p:nvPr/>
        </p:nvSpPr>
        <p:spPr>
          <a:xfrm>
            <a:off x="7067550" y="4419410"/>
            <a:ext cx="10053638" cy="39052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API</a:t>
            </a:r>
            <a:endParaRPr/>
          </a:p>
        </p:txBody>
      </p:sp>
      <p:sp>
        <p:nvSpPr>
          <p:cNvPr id="309" name="Google Shape;309;p29"/>
          <p:cNvSpPr txBox="1"/>
          <p:nvPr/>
        </p:nvSpPr>
        <p:spPr>
          <a:xfrm>
            <a:off x="7067550" y="4876990"/>
            <a:ext cx="10053638" cy="69532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800" u="none" cap="none" strike="noStrike">
                <a:solidFill>
                  <a:srgbClr val="1B1D21"/>
                </a:solidFill>
                <a:latin typeface="Manrope"/>
                <a:ea typeface="Manrope"/>
                <a:cs typeface="Manrope"/>
                <a:sym typeface="Manrope"/>
              </a:rPr>
              <a:t>Use Gemini online API by default (Used Google Generative AI SDK for Kotlin Multiplatform by Shreyas Patil)</a:t>
            </a:r>
            <a:endParaRPr/>
          </a:p>
        </p:txBody>
      </p:sp>
      <p:pic>
        <p:nvPicPr>
          <p:cNvPr id="310" name="Google Shape;310;p29"/>
          <p:cNvPicPr preferRelativeResize="0"/>
          <p:nvPr/>
        </p:nvPicPr>
        <p:blipFill rotWithShape="1">
          <a:blip r:embed="rId8">
            <a:alphaModFix/>
          </a:blip>
          <a:srcRect b="0" l="0" r="0" t="0"/>
          <a:stretch/>
        </p:blipFill>
        <p:spPr>
          <a:xfrm>
            <a:off x="5257800" y="6210300"/>
            <a:ext cx="1371600" cy="1371600"/>
          </a:xfrm>
          <a:prstGeom prst="rect">
            <a:avLst/>
          </a:prstGeom>
          <a:noFill/>
          <a:ln>
            <a:noFill/>
          </a:ln>
        </p:spPr>
      </p:pic>
      <p:pic>
        <p:nvPicPr>
          <p:cNvPr id="311" name="Google Shape;311;p29"/>
          <p:cNvPicPr preferRelativeResize="0"/>
          <p:nvPr/>
        </p:nvPicPr>
        <p:blipFill rotWithShape="1">
          <a:blip r:embed="rId11">
            <a:alphaModFix/>
          </a:blip>
          <a:srcRect b="0" l="0" r="0" t="0"/>
          <a:stretch/>
        </p:blipFill>
        <p:spPr>
          <a:xfrm>
            <a:off x="5600700" y="6553200"/>
            <a:ext cx="685800" cy="685800"/>
          </a:xfrm>
          <a:prstGeom prst="rect">
            <a:avLst/>
          </a:prstGeom>
          <a:noFill/>
          <a:ln>
            <a:noFill/>
          </a:ln>
        </p:spPr>
      </p:pic>
      <p:sp>
        <p:nvSpPr>
          <p:cNvPr id="312" name="Google Shape;312;p29"/>
          <p:cNvSpPr txBox="1"/>
          <p:nvPr/>
        </p:nvSpPr>
        <p:spPr>
          <a:xfrm>
            <a:off x="7067550" y="6495860"/>
            <a:ext cx="10053638" cy="39052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OFFLINE SUPPORT</a:t>
            </a:r>
            <a:endParaRPr/>
          </a:p>
        </p:txBody>
      </p:sp>
      <p:sp>
        <p:nvSpPr>
          <p:cNvPr id="313" name="Google Shape;313;p29"/>
          <p:cNvSpPr txBox="1"/>
          <p:nvPr/>
        </p:nvSpPr>
        <p:spPr>
          <a:xfrm>
            <a:off x="7067550" y="6953440"/>
            <a:ext cx="10053600" cy="277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800" u="none" cap="none" strike="noStrike">
                <a:solidFill>
                  <a:srgbClr val="1B1D21"/>
                </a:solidFill>
                <a:latin typeface="Manrope"/>
                <a:ea typeface="Manrope"/>
                <a:cs typeface="Manrope"/>
                <a:sym typeface="Manrope"/>
              </a:rPr>
              <a:t>Allow offline fallback with a local LLM (based off </a:t>
            </a:r>
            <a:r>
              <a:rPr b="0" i="0" lang="en-US" sz="1800" u="none" cap="none" strike="noStrike">
                <a:solidFill>
                  <a:srgbClr val="1B1D21"/>
                </a:solidFill>
                <a:latin typeface="Manrope"/>
                <a:ea typeface="Manrope"/>
                <a:cs typeface="Manrope"/>
                <a:sym typeface="Manrope"/>
              </a:rPr>
              <a:t>Gemma</a:t>
            </a:r>
            <a:r>
              <a:rPr b="0" i="0" lang="en-US" sz="1800" u="none" cap="none" strike="noStrike">
                <a:solidFill>
                  <a:srgbClr val="1B1D21"/>
                </a:solidFill>
                <a:latin typeface="Manrope"/>
                <a:ea typeface="Manrope"/>
                <a:cs typeface="Manrope"/>
                <a:sym typeface="Manrope"/>
              </a:rPr>
              <a:t>)</a:t>
            </a:r>
            <a:endParaRPr/>
          </a:p>
        </p:txBody>
      </p:sp>
      <p:pic>
        <p:nvPicPr>
          <p:cNvPr id="314" name="Google Shape;314;p29"/>
          <p:cNvPicPr preferRelativeResize="0"/>
          <p:nvPr/>
        </p:nvPicPr>
        <p:blipFill rotWithShape="1">
          <a:blip r:embed="rId8">
            <a:alphaModFix/>
          </a:blip>
          <a:srcRect b="0" l="0" r="0" t="0"/>
          <a:stretch/>
        </p:blipFill>
        <p:spPr>
          <a:xfrm>
            <a:off x="5257800" y="8115300"/>
            <a:ext cx="1371600" cy="1371600"/>
          </a:xfrm>
          <a:prstGeom prst="rect">
            <a:avLst/>
          </a:prstGeom>
          <a:noFill/>
          <a:ln>
            <a:noFill/>
          </a:ln>
        </p:spPr>
      </p:pic>
      <p:pic>
        <p:nvPicPr>
          <p:cNvPr id="315" name="Google Shape;315;p29"/>
          <p:cNvPicPr preferRelativeResize="0"/>
          <p:nvPr/>
        </p:nvPicPr>
        <p:blipFill rotWithShape="1">
          <a:blip r:embed="rId12">
            <a:alphaModFix/>
          </a:blip>
          <a:srcRect b="0" l="0" r="0" t="0"/>
          <a:stretch/>
        </p:blipFill>
        <p:spPr>
          <a:xfrm>
            <a:off x="5600700" y="8458200"/>
            <a:ext cx="685800" cy="685800"/>
          </a:xfrm>
          <a:prstGeom prst="rect">
            <a:avLst/>
          </a:prstGeom>
          <a:noFill/>
          <a:ln>
            <a:noFill/>
          </a:ln>
        </p:spPr>
      </p:pic>
      <p:sp>
        <p:nvSpPr>
          <p:cNvPr id="316" name="Google Shape;316;p29"/>
          <p:cNvSpPr txBox="1"/>
          <p:nvPr/>
        </p:nvSpPr>
        <p:spPr>
          <a:xfrm>
            <a:off x="7067550" y="8400860"/>
            <a:ext cx="10053638" cy="39052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TECHNOLOGY</a:t>
            </a:r>
            <a:endParaRPr/>
          </a:p>
        </p:txBody>
      </p:sp>
      <p:sp>
        <p:nvSpPr>
          <p:cNvPr id="317" name="Google Shape;317;p29"/>
          <p:cNvSpPr txBox="1"/>
          <p:nvPr/>
        </p:nvSpPr>
        <p:spPr>
          <a:xfrm>
            <a:off x="7067550" y="8858440"/>
            <a:ext cx="10053638" cy="35242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800" u="none" cap="none" strike="noStrike">
                <a:solidFill>
                  <a:srgbClr val="1B1D21"/>
                </a:solidFill>
                <a:latin typeface="Manrope"/>
                <a:ea typeface="Manrope"/>
                <a:cs typeface="Manrope"/>
                <a:sym typeface="Manrope"/>
              </a:rPr>
              <a:t>Built entirely with Kotlin Multiplatform + Compose</a:t>
            </a:r>
            <a:endParaRPr/>
          </a:p>
        </p:txBody>
      </p:sp>
      <p:sp>
        <p:nvSpPr>
          <p:cNvPr id="318" name="Google Shape;318;p29"/>
          <p:cNvSpPr txBox="1"/>
          <p:nvPr/>
        </p:nvSpPr>
        <p:spPr>
          <a:xfrm>
            <a:off x="6781800" y="733425"/>
            <a:ext cx="10777538" cy="676275"/>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200" u="none" cap="none" strike="noStrike">
                <a:solidFill>
                  <a:srgbClr val="1B1D21"/>
                </a:solidFill>
                <a:latin typeface="Montserrat Black"/>
                <a:ea typeface="Montserrat Black"/>
                <a:cs typeface="Montserrat Black"/>
                <a:sym typeface="Montserrat Black"/>
              </a:rPr>
              <a:t>THE APP — GOLPOAI</a:t>
            </a:r>
            <a:endParaRPr/>
          </a:p>
        </p:txBody>
      </p:sp>
      <p:sp>
        <p:nvSpPr>
          <p:cNvPr id="319" name="Google Shape;319;p29"/>
          <p:cNvSpPr txBox="1"/>
          <p:nvPr/>
        </p:nvSpPr>
        <p:spPr>
          <a:xfrm>
            <a:off x="6781800" y="1524000"/>
            <a:ext cx="10777538" cy="381000"/>
          </a:xfrm>
          <a:prstGeom prst="rect">
            <a:avLst/>
          </a:prstGeom>
          <a:noFill/>
          <a:ln>
            <a:noFill/>
          </a:ln>
        </p:spPr>
        <p:txBody>
          <a:bodyPr anchorCtr="0" anchor="t" bIns="0" lIns="0" spcFirstLastPara="1" rIns="0" wrap="square" tIns="0">
            <a:spAutoFit/>
          </a:bodyPr>
          <a:lstStyle/>
          <a:p>
            <a:pPr indent="0" lvl="0" marL="0" marR="0" rtl="0" algn="l">
              <a:lnSpc>
                <a:spcPct val="139000"/>
              </a:lnSpc>
              <a:spcBef>
                <a:spcPts val="0"/>
              </a:spcBef>
              <a:spcAft>
                <a:spcPts val="0"/>
              </a:spcAft>
              <a:buNone/>
            </a:pPr>
            <a:r>
              <a:rPr b="0" i="0" lang="en-US" sz="2100" u="none" cap="none" strike="noStrike">
                <a:solidFill>
                  <a:srgbClr val="808190"/>
                </a:solidFill>
                <a:latin typeface="Manrope"/>
                <a:ea typeface="Manrope"/>
                <a:cs typeface="Manrope"/>
                <a:sym typeface="Manrope"/>
              </a:rPr>
              <a:t>Bengali word "Golpo" = Story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pic>
        <p:nvPicPr>
          <p:cNvPr id="324" name="Google Shape;324;p30"/>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325" name="Google Shape;325;p30"/>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326" name="Google Shape;326;p30"/>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327" name="Google Shape;327;p30"/>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pic>
        <p:nvPicPr>
          <p:cNvPr id="328" name="Google Shape;328;p30"/>
          <p:cNvPicPr preferRelativeResize="0"/>
          <p:nvPr/>
        </p:nvPicPr>
        <p:blipFill rotWithShape="1">
          <a:blip r:embed="rId7">
            <a:alphaModFix/>
          </a:blip>
          <a:srcRect b="0" l="0" r="0" t="0"/>
          <a:stretch/>
        </p:blipFill>
        <p:spPr>
          <a:xfrm>
            <a:off x="5600700" y="8458200"/>
            <a:ext cx="685800" cy="685800"/>
          </a:xfrm>
          <a:prstGeom prst="rect">
            <a:avLst/>
          </a:prstGeom>
          <a:noFill/>
          <a:ln>
            <a:noFill/>
          </a:ln>
        </p:spPr>
      </p:pic>
      <p:sp>
        <p:nvSpPr>
          <p:cNvPr id="329" name="Google Shape;329;p30"/>
          <p:cNvSpPr txBox="1"/>
          <p:nvPr/>
        </p:nvSpPr>
        <p:spPr>
          <a:xfrm>
            <a:off x="6781800" y="733425"/>
            <a:ext cx="107775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200" u="none" cap="none" strike="noStrike">
                <a:solidFill>
                  <a:srgbClr val="1B1D21"/>
                </a:solidFill>
                <a:latin typeface="Montserrat Black"/>
                <a:ea typeface="Montserrat Black"/>
                <a:cs typeface="Montserrat Black"/>
                <a:sym typeface="Montserrat Black"/>
              </a:rPr>
              <a:t>THE APP — GOLPOAI</a:t>
            </a:r>
            <a:endParaRPr/>
          </a:p>
        </p:txBody>
      </p:sp>
      <p:sp>
        <p:nvSpPr>
          <p:cNvPr id="330" name="Google Shape;330;p30"/>
          <p:cNvSpPr txBox="1"/>
          <p:nvPr/>
        </p:nvSpPr>
        <p:spPr>
          <a:xfrm>
            <a:off x="6781800" y="1524000"/>
            <a:ext cx="10777500" cy="323100"/>
          </a:xfrm>
          <a:prstGeom prst="rect">
            <a:avLst/>
          </a:prstGeom>
          <a:noFill/>
          <a:ln>
            <a:noFill/>
          </a:ln>
        </p:spPr>
        <p:txBody>
          <a:bodyPr anchorCtr="0" anchor="t" bIns="0" lIns="0" spcFirstLastPara="1" rIns="0" wrap="square" tIns="0">
            <a:spAutoFit/>
          </a:bodyPr>
          <a:lstStyle/>
          <a:p>
            <a:pPr indent="0" lvl="0" marL="0" marR="0" rtl="0" algn="l">
              <a:lnSpc>
                <a:spcPct val="139000"/>
              </a:lnSpc>
              <a:spcBef>
                <a:spcPts val="0"/>
              </a:spcBef>
              <a:spcAft>
                <a:spcPts val="0"/>
              </a:spcAft>
              <a:buNone/>
            </a:pPr>
            <a:r>
              <a:rPr b="0" i="0" lang="en-US" sz="2100" u="none" cap="none" strike="noStrike">
                <a:solidFill>
                  <a:srgbClr val="808190"/>
                </a:solidFill>
                <a:latin typeface="Manrope"/>
                <a:ea typeface="Manrope"/>
                <a:cs typeface="Manrope"/>
                <a:sym typeface="Manrope"/>
              </a:rPr>
              <a:t>Bengali word "Golpo" = Story</a:t>
            </a:r>
            <a:endParaRPr/>
          </a:p>
        </p:txBody>
      </p:sp>
      <p:pic>
        <p:nvPicPr>
          <p:cNvPr id="331" name="Google Shape;331;p30"/>
          <p:cNvPicPr preferRelativeResize="0"/>
          <p:nvPr/>
        </p:nvPicPr>
        <p:blipFill rotWithShape="1">
          <a:blip r:embed="rId8">
            <a:alphaModFix/>
          </a:blip>
          <a:srcRect b="0" l="0" r="0" t="0"/>
          <a:stretch/>
        </p:blipFill>
        <p:spPr>
          <a:xfrm>
            <a:off x="0" y="7302698"/>
            <a:ext cx="3586162" cy="2984302"/>
          </a:xfrm>
          <a:prstGeom prst="rect">
            <a:avLst/>
          </a:prstGeom>
          <a:noFill/>
          <a:ln>
            <a:noFill/>
          </a:ln>
        </p:spPr>
      </p:pic>
      <p:pic>
        <p:nvPicPr>
          <p:cNvPr id="332" name="Google Shape;332;p30"/>
          <p:cNvPicPr preferRelativeResize="0"/>
          <p:nvPr/>
        </p:nvPicPr>
        <p:blipFill rotWithShape="1">
          <a:blip r:embed="rId9">
            <a:alphaModFix/>
          </a:blip>
          <a:srcRect b="0" l="0" r="0" t="0"/>
          <a:stretch/>
        </p:blipFill>
        <p:spPr>
          <a:xfrm>
            <a:off x="14249876" y="0"/>
            <a:ext cx="4038124" cy="3494769"/>
          </a:xfrm>
          <a:prstGeom prst="rect">
            <a:avLst/>
          </a:prstGeom>
          <a:noFill/>
          <a:ln>
            <a:noFill/>
          </a:ln>
        </p:spPr>
      </p:pic>
      <p:pic>
        <p:nvPicPr>
          <p:cNvPr id="333" name="Google Shape;333;p30" title="GolpoAI - Screen_recording_20250425_154245.mp4">
            <a:hlinkClick r:id="rId10"/>
          </p:cNvPr>
          <p:cNvPicPr preferRelativeResize="0"/>
          <p:nvPr/>
        </p:nvPicPr>
        <p:blipFill>
          <a:blip r:embed="rId11">
            <a:alphaModFix/>
          </a:blip>
          <a:stretch>
            <a:fillRect/>
          </a:stretch>
        </p:blipFill>
        <p:spPr>
          <a:xfrm>
            <a:off x="324450" y="2133603"/>
            <a:ext cx="3586151" cy="7969224"/>
          </a:xfrm>
          <a:prstGeom prst="rect">
            <a:avLst/>
          </a:prstGeom>
          <a:noFill/>
          <a:ln>
            <a:noFill/>
          </a:ln>
        </p:spPr>
      </p:pic>
      <p:pic>
        <p:nvPicPr>
          <p:cNvPr id="334" name="Google Shape;334;p30" title="GolpoAI - Screen_recording_20250425_154454.mp4">
            <a:hlinkClick r:id="rId12"/>
          </p:cNvPr>
          <p:cNvPicPr preferRelativeResize="0"/>
          <p:nvPr/>
        </p:nvPicPr>
        <p:blipFill>
          <a:blip r:embed="rId13">
            <a:alphaModFix/>
          </a:blip>
          <a:stretch>
            <a:fillRect/>
          </a:stretch>
        </p:blipFill>
        <p:spPr>
          <a:xfrm>
            <a:off x="6881338" y="2133600"/>
            <a:ext cx="3725509" cy="8278878"/>
          </a:xfrm>
          <a:prstGeom prst="rect">
            <a:avLst/>
          </a:prstGeom>
          <a:noFill/>
          <a:ln>
            <a:noFill/>
          </a:ln>
        </p:spPr>
      </p:pic>
      <p:pic>
        <p:nvPicPr>
          <p:cNvPr id="335" name="Google Shape;335;p30" title="GolpoAI - Screen_recording_20250425_155103.mp4">
            <a:hlinkClick r:id="rId14"/>
          </p:cNvPr>
          <p:cNvPicPr preferRelativeResize="0"/>
          <p:nvPr/>
        </p:nvPicPr>
        <p:blipFill>
          <a:blip r:embed="rId15">
            <a:alphaModFix/>
          </a:blip>
          <a:stretch>
            <a:fillRect/>
          </a:stretch>
        </p:blipFill>
        <p:spPr>
          <a:xfrm>
            <a:off x="13163875" y="2372308"/>
            <a:ext cx="3725501" cy="8278890"/>
          </a:xfrm>
          <a:prstGeom prst="rect">
            <a:avLst/>
          </a:prstGeom>
          <a:noFill/>
          <a:ln>
            <a:noFill/>
          </a:ln>
        </p:spPr>
      </p:pic>
      <p:sp>
        <p:nvSpPr>
          <p:cNvPr id="336" name="Google Shape;336;p30"/>
          <p:cNvSpPr txBox="1"/>
          <p:nvPr/>
        </p:nvSpPr>
        <p:spPr>
          <a:xfrm>
            <a:off x="152400" y="152400"/>
            <a:ext cx="1324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Manrope"/>
                <a:ea typeface="Manrope"/>
                <a:cs typeface="Manrope"/>
                <a:sym typeface="Manrope"/>
              </a:rPr>
              <a:t>https://drive.google.com/drive/folders/1Z1zf-WhyobWK_YwXBW29jWEcJU7Sm23d</a:t>
            </a:r>
            <a:endParaRPr sz="2000">
              <a:latin typeface="Manrope"/>
              <a:ea typeface="Manrope"/>
              <a:cs typeface="Manrope"/>
              <a:sym typeface="Manro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31"/>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342" name="Google Shape;342;p31"/>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343" name="Google Shape;343;p31"/>
          <p:cNvPicPr preferRelativeResize="0"/>
          <p:nvPr/>
        </p:nvPicPr>
        <p:blipFill rotWithShape="1">
          <a:blip r:embed="rId5">
            <a:alphaModFix/>
          </a:blip>
          <a:srcRect b="0" l="0" r="0" t="0"/>
          <a:stretch/>
        </p:blipFill>
        <p:spPr>
          <a:xfrm>
            <a:off x="0" y="0"/>
            <a:ext cx="2634371" cy="4113894"/>
          </a:xfrm>
          <a:prstGeom prst="rect">
            <a:avLst/>
          </a:prstGeom>
          <a:noFill/>
          <a:ln>
            <a:noFill/>
          </a:ln>
        </p:spPr>
      </p:pic>
      <p:pic>
        <p:nvPicPr>
          <p:cNvPr id="344" name="Google Shape;344;p31"/>
          <p:cNvPicPr preferRelativeResize="0"/>
          <p:nvPr/>
        </p:nvPicPr>
        <p:blipFill rotWithShape="1">
          <a:blip r:embed="rId6">
            <a:alphaModFix/>
          </a:blip>
          <a:srcRect b="0" l="0" r="0" t="0"/>
          <a:stretch/>
        </p:blipFill>
        <p:spPr>
          <a:xfrm>
            <a:off x="11849100" y="0"/>
            <a:ext cx="6438900" cy="10287000"/>
          </a:xfrm>
          <a:prstGeom prst="rect">
            <a:avLst/>
          </a:prstGeom>
          <a:noFill/>
          <a:ln>
            <a:noFill/>
          </a:ln>
        </p:spPr>
      </p:pic>
      <p:pic>
        <p:nvPicPr>
          <p:cNvPr id="345" name="Google Shape;345;p31"/>
          <p:cNvPicPr preferRelativeResize="0"/>
          <p:nvPr/>
        </p:nvPicPr>
        <p:blipFill rotWithShape="1">
          <a:blip r:embed="rId7">
            <a:alphaModFix/>
          </a:blip>
          <a:srcRect b="0" l="0" r="0" t="0"/>
          <a:stretch/>
        </p:blipFill>
        <p:spPr>
          <a:xfrm>
            <a:off x="11849100" y="8439150"/>
            <a:ext cx="1847850" cy="1847850"/>
          </a:xfrm>
          <a:prstGeom prst="rect">
            <a:avLst/>
          </a:prstGeom>
          <a:noFill/>
          <a:ln>
            <a:noFill/>
          </a:ln>
        </p:spPr>
      </p:pic>
      <p:pic>
        <p:nvPicPr>
          <p:cNvPr id="346" name="Google Shape;346;p31"/>
          <p:cNvPicPr preferRelativeResize="0"/>
          <p:nvPr/>
        </p:nvPicPr>
        <p:blipFill rotWithShape="1">
          <a:blip r:embed="rId8">
            <a:alphaModFix/>
          </a:blip>
          <a:srcRect b="0" l="0" r="0" t="0"/>
          <a:stretch/>
        </p:blipFill>
        <p:spPr>
          <a:xfrm>
            <a:off x="762000" y="2637568"/>
            <a:ext cx="171450" cy="171450"/>
          </a:xfrm>
          <a:prstGeom prst="rect">
            <a:avLst/>
          </a:prstGeom>
          <a:noFill/>
          <a:ln>
            <a:noFill/>
          </a:ln>
        </p:spPr>
      </p:pic>
      <p:sp>
        <p:nvSpPr>
          <p:cNvPr id="347" name="Google Shape;347;p31"/>
          <p:cNvSpPr txBox="1"/>
          <p:nvPr/>
        </p:nvSpPr>
        <p:spPr>
          <a:xfrm>
            <a:off x="1116330" y="2532698"/>
            <a:ext cx="9967800" cy="3231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2100">
                <a:solidFill>
                  <a:srgbClr val="1B1D21"/>
                </a:solidFill>
                <a:latin typeface="Montserrat SemiBold"/>
                <a:ea typeface="Montserrat SemiBold"/>
                <a:cs typeface="Montserrat SemiBold"/>
                <a:sym typeface="Montserrat SemiBold"/>
              </a:rPr>
              <a:t>composeApp</a:t>
            </a:r>
            <a:r>
              <a:rPr b="0" i="0" lang="en-US" sz="2100" u="none" cap="none" strike="noStrike">
                <a:solidFill>
                  <a:srgbClr val="1B1D21"/>
                </a:solidFill>
                <a:latin typeface="Montserrat SemiBold"/>
                <a:ea typeface="Montserrat SemiBold"/>
                <a:cs typeface="Montserrat SemiBold"/>
                <a:sym typeface="Montserrat SemiBold"/>
              </a:rPr>
              <a:t>/</a:t>
            </a:r>
            <a:endParaRPr/>
          </a:p>
        </p:txBody>
      </p:sp>
      <p:sp>
        <p:nvSpPr>
          <p:cNvPr id="348" name="Google Shape;348;p31"/>
          <p:cNvSpPr txBox="1"/>
          <p:nvPr/>
        </p:nvSpPr>
        <p:spPr>
          <a:xfrm>
            <a:off x="1116330" y="2990278"/>
            <a:ext cx="9967800" cy="277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800">
                <a:solidFill>
                  <a:srgbClr val="1B1D21"/>
                </a:solidFill>
                <a:latin typeface="Manrope"/>
                <a:ea typeface="Manrope"/>
                <a:cs typeface="Manrope"/>
                <a:sym typeface="Manrope"/>
              </a:rPr>
              <a:t>UI &amp; Presentation Layer</a:t>
            </a:r>
            <a:endParaRPr/>
          </a:p>
        </p:txBody>
      </p:sp>
      <p:pic>
        <p:nvPicPr>
          <p:cNvPr id="349" name="Google Shape;349;p31"/>
          <p:cNvPicPr preferRelativeResize="0"/>
          <p:nvPr/>
        </p:nvPicPr>
        <p:blipFill rotWithShape="1">
          <a:blip r:embed="rId8">
            <a:alphaModFix/>
          </a:blip>
          <a:srcRect b="0" l="0" r="0" t="0"/>
          <a:stretch/>
        </p:blipFill>
        <p:spPr>
          <a:xfrm>
            <a:off x="762000" y="3742849"/>
            <a:ext cx="171450" cy="171450"/>
          </a:xfrm>
          <a:prstGeom prst="rect">
            <a:avLst/>
          </a:prstGeom>
          <a:noFill/>
          <a:ln>
            <a:noFill/>
          </a:ln>
        </p:spPr>
      </p:pic>
      <p:sp>
        <p:nvSpPr>
          <p:cNvPr id="350" name="Google Shape;350;p31"/>
          <p:cNvSpPr txBox="1"/>
          <p:nvPr/>
        </p:nvSpPr>
        <p:spPr>
          <a:xfrm>
            <a:off x="1116330" y="3637978"/>
            <a:ext cx="9967912" cy="39052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SHARED/</a:t>
            </a:r>
            <a:endParaRPr/>
          </a:p>
        </p:txBody>
      </p:sp>
      <p:sp>
        <p:nvSpPr>
          <p:cNvPr id="351" name="Google Shape;351;p31"/>
          <p:cNvSpPr txBox="1"/>
          <p:nvPr/>
        </p:nvSpPr>
        <p:spPr>
          <a:xfrm>
            <a:off x="1116330" y="4095560"/>
            <a:ext cx="9967800" cy="277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800" u="none" cap="none" strike="noStrike">
                <a:solidFill>
                  <a:srgbClr val="1B1D21"/>
                </a:solidFill>
                <a:latin typeface="Manrope"/>
                <a:ea typeface="Manrope"/>
                <a:cs typeface="Manrope"/>
                <a:sym typeface="Manrope"/>
              </a:rPr>
              <a:t>UseCases, Repositories, Models</a:t>
            </a:r>
            <a:endParaRPr/>
          </a:p>
        </p:txBody>
      </p:sp>
      <p:pic>
        <p:nvPicPr>
          <p:cNvPr id="352" name="Google Shape;352;p31"/>
          <p:cNvPicPr preferRelativeResize="0"/>
          <p:nvPr/>
        </p:nvPicPr>
        <p:blipFill rotWithShape="1">
          <a:blip r:embed="rId8">
            <a:alphaModFix/>
          </a:blip>
          <a:srcRect b="0" l="0" r="0" t="0"/>
          <a:stretch/>
        </p:blipFill>
        <p:spPr>
          <a:xfrm>
            <a:off x="762000" y="4848130"/>
            <a:ext cx="171450" cy="171450"/>
          </a:xfrm>
          <a:prstGeom prst="rect">
            <a:avLst/>
          </a:prstGeom>
          <a:noFill/>
          <a:ln>
            <a:noFill/>
          </a:ln>
        </p:spPr>
      </p:pic>
      <p:sp>
        <p:nvSpPr>
          <p:cNvPr id="353" name="Google Shape;353;p31"/>
          <p:cNvSpPr txBox="1"/>
          <p:nvPr/>
        </p:nvSpPr>
        <p:spPr>
          <a:xfrm>
            <a:off x="1116330" y="4743260"/>
            <a:ext cx="9967912" cy="39052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GENAI/</a:t>
            </a:r>
            <a:endParaRPr/>
          </a:p>
        </p:txBody>
      </p:sp>
      <p:sp>
        <p:nvSpPr>
          <p:cNvPr id="354" name="Google Shape;354;p31"/>
          <p:cNvSpPr txBox="1"/>
          <p:nvPr/>
        </p:nvSpPr>
        <p:spPr>
          <a:xfrm>
            <a:off x="1116330" y="5200840"/>
            <a:ext cx="9967800" cy="277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800">
                <a:solidFill>
                  <a:srgbClr val="1B1D21"/>
                </a:solidFill>
                <a:latin typeface="Manrope"/>
                <a:ea typeface="Manrope"/>
                <a:cs typeface="Manrope"/>
                <a:sym typeface="Manrope"/>
              </a:rPr>
              <a:t>Local </a:t>
            </a:r>
            <a:r>
              <a:rPr b="0" i="0" lang="en-US" sz="1800" u="none" cap="none" strike="noStrike">
                <a:solidFill>
                  <a:srgbClr val="1B1D21"/>
                </a:solidFill>
                <a:latin typeface="Manrope"/>
                <a:ea typeface="Manrope"/>
                <a:cs typeface="Manrope"/>
                <a:sym typeface="Manrope"/>
              </a:rPr>
              <a:t>GenAI LLM integrations</a:t>
            </a:r>
            <a:endParaRPr/>
          </a:p>
        </p:txBody>
      </p:sp>
      <p:pic>
        <p:nvPicPr>
          <p:cNvPr id="355" name="Google Shape;355;p31"/>
          <p:cNvPicPr preferRelativeResize="0"/>
          <p:nvPr/>
        </p:nvPicPr>
        <p:blipFill rotWithShape="1">
          <a:blip r:embed="rId8">
            <a:alphaModFix/>
          </a:blip>
          <a:srcRect b="0" l="0" r="0" t="0"/>
          <a:stretch/>
        </p:blipFill>
        <p:spPr>
          <a:xfrm>
            <a:off x="762000" y="5953411"/>
            <a:ext cx="171450" cy="171450"/>
          </a:xfrm>
          <a:prstGeom prst="rect">
            <a:avLst/>
          </a:prstGeom>
          <a:noFill/>
          <a:ln>
            <a:noFill/>
          </a:ln>
        </p:spPr>
      </p:pic>
      <p:sp>
        <p:nvSpPr>
          <p:cNvPr id="356" name="Google Shape;356;p31"/>
          <p:cNvSpPr txBox="1"/>
          <p:nvPr/>
        </p:nvSpPr>
        <p:spPr>
          <a:xfrm>
            <a:off x="1116330" y="5848540"/>
            <a:ext cx="9967800" cy="3231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2100">
                <a:solidFill>
                  <a:srgbClr val="1B1D21"/>
                </a:solidFill>
                <a:latin typeface="Montserrat SemiBold"/>
                <a:ea typeface="Montserrat SemiBold"/>
                <a:cs typeface="Montserrat SemiBold"/>
                <a:sym typeface="Montserrat SemiBold"/>
              </a:rPr>
              <a:t>Clean Architecture</a:t>
            </a:r>
            <a:endParaRPr/>
          </a:p>
        </p:txBody>
      </p:sp>
      <p:sp>
        <p:nvSpPr>
          <p:cNvPr id="357" name="Google Shape;357;p31"/>
          <p:cNvSpPr txBox="1"/>
          <p:nvPr/>
        </p:nvSpPr>
        <p:spPr>
          <a:xfrm>
            <a:off x="12649200" y="727138"/>
            <a:ext cx="4872038" cy="1333500"/>
          </a:xfrm>
          <a:prstGeom prst="rect">
            <a:avLst/>
          </a:prstGeom>
          <a:noFill/>
          <a:ln>
            <a:noFill/>
          </a:ln>
        </p:spPr>
        <p:txBody>
          <a:bodyPr anchorCtr="0" anchor="t" bIns="0" lIns="0" spcFirstLastPara="1" rIns="0" wrap="square" tIns="0">
            <a:spAutoFit/>
          </a:bodyPr>
          <a:lstStyle/>
          <a:p>
            <a:pPr indent="0" lvl="0" marL="0" marR="0" rtl="0" algn="r">
              <a:lnSpc>
                <a:spcPct val="125000"/>
              </a:lnSpc>
              <a:spcBef>
                <a:spcPts val="0"/>
              </a:spcBef>
              <a:spcAft>
                <a:spcPts val="0"/>
              </a:spcAft>
              <a:buNone/>
            </a:pPr>
            <a:r>
              <a:rPr b="0" i="0" lang="en-US" sz="4200" u="none" cap="none" strike="noStrike">
                <a:solidFill>
                  <a:srgbClr val="FFFFFF"/>
                </a:solidFill>
                <a:latin typeface="Montserrat Black"/>
                <a:ea typeface="Montserrat Black"/>
                <a:cs typeface="Montserrat Black"/>
                <a:sym typeface="Montserrat Black"/>
              </a:rPr>
              <a:t>ARCHITECTURE OVERVIEW</a:t>
            </a:r>
            <a:endParaRPr/>
          </a:p>
        </p:txBody>
      </p:sp>
      <p:pic>
        <p:nvPicPr>
          <p:cNvPr id="358" name="Google Shape;358;p31"/>
          <p:cNvPicPr preferRelativeResize="0"/>
          <p:nvPr/>
        </p:nvPicPr>
        <p:blipFill rotWithShape="1">
          <a:blip r:embed="rId9">
            <a:alphaModFix/>
          </a:blip>
          <a:srcRect b="0" l="0" r="0" t="0"/>
          <a:stretch/>
        </p:blipFill>
        <p:spPr>
          <a:xfrm>
            <a:off x="15354776" y="6507605"/>
            <a:ext cx="2933224" cy="37793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99" name="Google Shape;99;p14"/>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00" name="Google Shape;100;p14"/>
          <p:cNvPicPr preferRelativeResize="0"/>
          <p:nvPr/>
        </p:nvPicPr>
        <p:blipFill rotWithShape="1">
          <a:blip r:embed="rId5">
            <a:alphaModFix/>
          </a:blip>
          <a:srcRect b="0" l="0" r="0" t="0"/>
          <a:stretch/>
        </p:blipFill>
        <p:spPr>
          <a:xfrm>
            <a:off x="0" y="7302698"/>
            <a:ext cx="3586162" cy="2984302"/>
          </a:xfrm>
          <a:prstGeom prst="rect">
            <a:avLst/>
          </a:prstGeom>
          <a:noFill/>
          <a:ln>
            <a:noFill/>
          </a:ln>
        </p:spPr>
      </p:pic>
      <p:pic>
        <p:nvPicPr>
          <p:cNvPr id="101" name="Google Shape;101;p14"/>
          <p:cNvPicPr preferRelativeResize="0"/>
          <p:nvPr/>
        </p:nvPicPr>
        <p:blipFill rotWithShape="1">
          <a:blip r:embed="rId6">
            <a:alphaModFix/>
          </a:blip>
          <a:srcRect b="0" l="0" r="0" t="0"/>
          <a:stretch/>
        </p:blipFill>
        <p:spPr>
          <a:xfrm>
            <a:off x="14249876" y="0"/>
            <a:ext cx="4038124" cy="3494769"/>
          </a:xfrm>
          <a:prstGeom prst="rect">
            <a:avLst/>
          </a:prstGeom>
          <a:noFill/>
          <a:ln>
            <a:noFill/>
          </a:ln>
        </p:spPr>
      </p:pic>
      <p:sp>
        <p:nvSpPr>
          <p:cNvPr id="102" name="Google Shape;102;p14"/>
          <p:cNvSpPr txBox="1"/>
          <p:nvPr/>
        </p:nvSpPr>
        <p:spPr>
          <a:xfrm>
            <a:off x="762000" y="724281"/>
            <a:ext cx="12949200" cy="1108200"/>
          </a:xfrm>
          <a:prstGeom prst="rect">
            <a:avLst/>
          </a:prstGeom>
          <a:noFill/>
          <a:ln>
            <a:noFill/>
          </a:ln>
        </p:spPr>
        <p:txBody>
          <a:bodyPr anchorCtr="0" anchor="t" bIns="0" lIns="0" spcFirstLastPara="1" rIns="0" wrap="square" tIns="0">
            <a:spAutoFit/>
          </a:bodyPr>
          <a:lstStyle/>
          <a:p>
            <a:pPr indent="0" lvl="0" marL="0" marR="0" rtl="0" algn="l">
              <a:lnSpc>
                <a:spcPct val="119000"/>
              </a:lnSpc>
              <a:spcBef>
                <a:spcPts val="0"/>
              </a:spcBef>
              <a:spcAft>
                <a:spcPts val="0"/>
              </a:spcAft>
              <a:buNone/>
            </a:pPr>
            <a:r>
              <a:rPr b="0" i="0" lang="en-US" sz="7200" u="none" cap="none" strike="noStrike">
                <a:solidFill>
                  <a:srgbClr val="1B1D21"/>
                </a:solidFill>
                <a:latin typeface="Montserrat Black"/>
                <a:ea typeface="Montserrat Black"/>
                <a:cs typeface="Montserrat Black"/>
                <a:sym typeface="Montserrat Black"/>
              </a:rPr>
              <a:t>WHO AM I?</a:t>
            </a:r>
            <a:endParaRPr/>
          </a:p>
        </p:txBody>
      </p:sp>
      <p:pic>
        <p:nvPicPr>
          <p:cNvPr id="103" name="Google Shape;103;p14" title="20220706_171636_cropped.jpg"/>
          <p:cNvPicPr preferRelativeResize="0"/>
          <p:nvPr/>
        </p:nvPicPr>
        <p:blipFill rotWithShape="1">
          <a:blip r:embed="rId7">
            <a:alphaModFix/>
          </a:blip>
          <a:srcRect b="4437" l="0" r="0" t="4446"/>
          <a:stretch/>
        </p:blipFill>
        <p:spPr>
          <a:xfrm>
            <a:off x="762000" y="2062875"/>
            <a:ext cx="7587952" cy="7587950"/>
          </a:xfrm>
          <a:prstGeom prst="rect">
            <a:avLst/>
          </a:prstGeom>
          <a:noFill/>
          <a:ln>
            <a:noFill/>
          </a:ln>
        </p:spPr>
      </p:pic>
      <p:sp>
        <p:nvSpPr>
          <p:cNvPr id="104" name="Google Shape;104;p14"/>
          <p:cNvSpPr txBox="1"/>
          <p:nvPr/>
        </p:nvSpPr>
        <p:spPr>
          <a:xfrm>
            <a:off x="9253775" y="4001350"/>
            <a:ext cx="8546100" cy="3711000"/>
          </a:xfrm>
          <a:prstGeom prst="rect">
            <a:avLst/>
          </a:prstGeom>
          <a:noFill/>
          <a:ln>
            <a:noFill/>
          </a:ln>
        </p:spPr>
        <p:txBody>
          <a:bodyPr anchorCtr="0" anchor="t" bIns="91425" lIns="91425" spcFirstLastPara="1" rIns="91425" wrap="square" tIns="91425">
            <a:spAutoFit/>
          </a:bodyPr>
          <a:lstStyle/>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Staff Engg @ JioHotstar</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Previously @ Intuit, Walmart, SAP</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Expertise in Data, AI and Backend</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~10 years in the Industry</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GenAI Course </a:t>
            </a:r>
            <a:r>
              <a:rPr lang="en-US" sz="2900">
                <a:solidFill>
                  <a:schemeClr val="dk1"/>
                </a:solidFill>
                <a:latin typeface="Montserrat"/>
                <a:ea typeface="Montserrat"/>
                <a:cs typeface="Montserrat"/>
                <a:sym typeface="Montserrat"/>
              </a:rPr>
              <a:t>Author</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Mentor</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Speaker</a:t>
            </a:r>
            <a:endParaRPr sz="2900">
              <a:solidFill>
                <a:schemeClr val="dk1"/>
              </a:solidFill>
              <a:latin typeface="Montserrat"/>
              <a:ea typeface="Montserrat"/>
              <a:cs typeface="Montserrat"/>
              <a:sym typeface="Montserra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2"/>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364" name="Google Shape;364;p32"/>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365" name="Google Shape;365;p32"/>
          <p:cNvPicPr preferRelativeResize="0"/>
          <p:nvPr/>
        </p:nvPicPr>
        <p:blipFill rotWithShape="1">
          <a:blip r:embed="rId5">
            <a:alphaModFix/>
          </a:blip>
          <a:srcRect b="0" l="0" r="0" t="0"/>
          <a:stretch/>
        </p:blipFill>
        <p:spPr>
          <a:xfrm>
            <a:off x="0" y="0"/>
            <a:ext cx="2634371" cy="4113894"/>
          </a:xfrm>
          <a:prstGeom prst="rect">
            <a:avLst/>
          </a:prstGeom>
          <a:noFill/>
          <a:ln>
            <a:noFill/>
          </a:ln>
        </p:spPr>
      </p:pic>
      <p:pic>
        <p:nvPicPr>
          <p:cNvPr id="366" name="Google Shape;366;p32"/>
          <p:cNvPicPr preferRelativeResize="0"/>
          <p:nvPr/>
        </p:nvPicPr>
        <p:blipFill rotWithShape="1">
          <a:blip r:embed="rId6">
            <a:alphaModFix/>
          </a:blip>
          <a:srcRect b="0" l="0" r="0" t="0"/>
          <a:stretch/>
        </p:blipFill>
        <p:spPr>
          <a:xfrm>
            <a:off x="11849100" y="0"/>
            <a:ext cx="6438900" cy="10287000"/>
          </a:xfrm>
          <a:prstGeom prst="rect">
            <a:avLst/>
          </a:prstGeom>
          <a:noFill/>
          <a:ln>
            <a:noFill/>
          </a:ln>
        </p:spPr>
      </p:pic>
      <p:pic>
        <p:nvPicPr>
          <p:cNvPr id="367" name="Google Shape;367;p32"/>
          <p:cNvPicPr preferRelativeResize="0"/>
          <p:nvPr/>
        </p:nvPicPr>
        <p:blipFill rotWithShape="1">
          <a:blip r:embed="rId7">
            <a:alphaModFix/>
          </a:blip>
          <a:srcRect b="0" l="0" r="0" t="0"/>
          <a:stretch/>
        </p:blipFill>
        <p:spPr>
          <a:xfrm>
            <a:off x="11849100" y="8439150"/>
            <a:ext cx="1847850" cy="1847850"/>
          </a:xfrm>
          <a:prstGeom prst="rect">
            <a:avLst/>
          </a:prstGeom>
          <a:noFill/>
          <a:ln>
            <a:noFill/>
          </a:ln>
        </p:spPr>
      </p:pic>
      <p:pic>
        <p:nvPicPr>
          <p:cNvPr id="368" name="Google Shape;368;p32"/>
          <p:cNvPicPr preferRelativeResize="0"/>
          <p:nvPr/>
        </p:nvPicPr>
        <p:blipFill rotWithShape="1">
          <a:blip r:embed="rId8">
            <a:alphaModFix/>
          </a:blip>
          <a:srcRect b="0" l="0" r="0" t="0"/>
          <a:stretch/>
        </p:blipFill>
        <p:spPr>
          <a:xfrm>
            <a:off x="762000" y="2637568"/>
            <a:ext cx="171450" cy="171450"/>
          </a:xfrm>
          <a:prstGeom prst="rect">
            <a:avLst/>
          </a:prstGeom>
          <a:noFill/>
          <a:ln>
            <a:noFill/>
          </a:ln>
        </p:spPr>
      </p:pic>
      <p:sp>
        <p:nvSpPr>
          <p:cNvPr id="369" name="Google Shape;369;p32"/>
          <p:cNvSpPr txBox="1"/>
          <p:nvPr/>
        </p:nvSpPr>
        <p:spPr>
          <a:xfrm>
            <a:off x="1116330" y="2532698"/>
            <a:ext cx="9967800" cy="3231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2100">
                <a:solidFill>
                  <a:srgbClr val="1B1D21"/>
                </a:solidFill>
                <a:latin typeface="Montserrat SemiBold"/>
                <a:ea typeface="Montserrat SemiBold"/>
                <a:cs typeface="Montserrat SemiBold"/>
                <a:sym typeface="Montserrat SemiBold"/>
              </a:rPr>
              <a:t>Voyager</a:t>
            </a:r>
            <a:endParaRPr/>
          </a:p>
        </p:txBody>
      </p:sp>
      <p:sp>
        <p:nvSpPr>
          <p:cNvPr id="370" name="Google Shape;370;p32"/>
          <p:cNvSpPr txBox="1"/>
          <p:nvPr/>
        </p:nvSpPr>
        <p:spPr>
          <a:xfrm>
            <a:off x="1116330" y="2990278"/>
            <a:ext cx="9967800" cy="277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800">
                <a:solidFill>
                  <a:srgbClr val="1B1D21"/>
                </a:solidFill>
                <a:latin typeface="Manrope"/>
                <a:ea typeface="Manrope"/>
                <a:cs typeface="Manrope"/>
                <a:sym typeface="Manrope"/>
              </a:rPr>
              <a:t>Navigation and ScreenModel</a:t>
            </a:r>
            <a:endParaRPr/>
          </a:p>
        </p:txBody>
      </p:sp>
      <p:pic>
        <p:nvPicPr>
          <p:cNvPr id="371" name="Google Shape;371;p32"/>
          <p:cNvPicPr preferRelativeResize="0"/>
          <p:nvPr/>
        </p:nvPicPr>
        <p:blipFill rotWithShape="1">
          <a:blip r:embed="rId8">
            <a:alphaModFix/>
          </a:blip>
          <a:srcRect b="0" l="0" r="0" t="0"/>
          <a:stretch/>
        </p:blipFill>
        <p:spPr>
          <a:xfrm>
            <a:off x="762000" y="3742849"/>
            <a:ext cx="171450" cy="171450"/>
          </a:xfrm>
          <a:prstGeom prst="rect">
            <a:avLst/>
          </a:prstGeom>
          <a:noFill/>
          <a:ln>
            <a:noFill/>
          </a:ln>
        </p:spPr>
      </p:pic>
      <p:sp>
        <p:nvSpPr>
          <p:cNvPr id="372" name="Google Shape;372;p32"/>
          <p:cNvSpPr txBox="1"/>
          <p:nvPr/>
        </p:nvSpPr>
        <p:spPr>
          <a:xfrm>
            <a:off x="1116330" y="3637978"/>
            <a:ext cx="9967800" cy="3231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2100">
                <a:solidFill>
                  <a:srgbClr val="1B1D21"/>
                </a:solidFill>
                <a:latin typeface="Montserrat SemiBold"/>
                <a:ea typeface="Montserrat SemiBold"/>
                <a:cs typeface="Montserrat SemiBold"/>
                <a:sym typeface="Montserrat SemiBold"/>
              </a:rPr>
              <a:t>SQLDelight</a:t>
            </a:r>
            <a:endParaRPr/>
          </a:p>
        </p:txBody>
      </p:sp>
      <p:sp>
        <p:nvSpPr>
          <p:cNvPr id="373" name="Google Shape;373;p32"/>
          <p:cNvSpPr txBox="1"/>
          <p:nvPr/>
        </p:nvSpPr>
        <p:spPr>
          <a:xfrm>
            <a:off x="1116330" y="4095560"/>
            <a:ext cx="9967800" cy="2772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800">
                <a:solidFill>
                  <a:srgbClr val="1B1D21"/>
                </a:solidFill>
                <a:latin typeface="Manrope"/>
                <a:ea typeface="Manrope"/>
                <a:cs typeface="Manrope"/>
                <a:sym typeface="Manrope"/>
              </a:rPr>
              <a:t>DB for History</a:t>
            </a:r>
            <a:endParaRPr/>
          </a:p>
        </p:txBody>
      </p:sp>
      <p:pic>
        <p:nvPicPr>
          <p:cNvPr id="374" name="Google Shape;374;p32"/>
          <p:cNvPicPr preferRelativeResize="0"/>
          <p:nvPr/>
        </p:nvPicPr>
        <p:blipFill rotWithShape="1">
          <a:blip r:embed="rId8">
            <a:alphaModFix/>
          </a:blip>
          <a:srcRect b="0" l="0" r="0" t="0"/>
          <a:stretch/>
        </p:blipFill>
        <p:spPr>
          <a:xfrm>
            <a:off x="762000" y="4848130"/>
            <a:ext cx="171450" cy="171450"/>
          </a:xfrm>
          <a:prstGeom prst="rect">
            <a:avLst/>
          </a:prstGeom>
          <a:noFill/>
          <a:ln>
            <a:noFill/>
          </a:ln>
        </p:spPr>
      </p:pic>
      <p:sp>
        <p:nvSpPr>
          <p:cNvPr id="375" name="Google Shape;375;p32"/>
          <p:cNvSpPr txBox="1"/>
          <p:nvPr/>
        </p:nvSpPr>
        <p:spPr>
          <a:xfrm>
            <a:off x="1116330" y="4743260"/>
            <a:ext cx="9967800" cy="3231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2100">
                <a:solidFill>
                  <a:srgbClr val="1B1D21"/>
                </a:solidFill>
                <a:latin typeface="Montserrat SemiBold"/>
                <a:ea typeface="Montserrat SemiBold"/>
                <a:cs typeface="Montserrat SemiBold"/>
                <a:sym typeface="Montserrat SemiBold"/>
              </a:rPr>
              <a:t>Gemini API via PatilShreyas / generative-ai-kmp, local Gemma3 model</a:t>
            </a:r>
            <a:endParaRPr/>
          </a:p>
        </p:txBody>
      </p:sp>
      <p:pic>
        <p:nvPicPr>
          <p:cNvPr id="376" name="Google Shape;376;p32"/>
          <p:cNvPicPr preferRelativeResize="0"/>
          <p:nvPr/>
        </p:nvPicPr>
        <p:blipFill rotWithShape="1">
          <a:blip r:embed="rId8">
            <a:alphaModFix/>
          </a:blip>
          <a:srcRect b="0" l="0" r="0" t="0"/>
          <a:stretch/>
        </p:blipFill>
        <p:spPr>
          <a:xfrm>
            <a:off x="762000" y="5953411"/>
            <a:ext cx="171450" cy="171450"/>
          </a:xfrm>
          <a:prstGeom prst="rect">
            <a:avLst/>
          </a:prstGeom>
          <a:noFill/>
          <a:ln>
            <a:noFill/>
          </a:ln>
        </p:spPr>
      </p:pic>
      <p:sp>
        <p:nvSpPr>
          <p:cNvPr id="377" name="Google Shape;377;p32"/>
          <p:cNvSpPr txBox="1"/>
          <p:nvPr/>
        </p:nvSpPr>
        <p:spPr>
          <a:xfrm>
            <a:off x="1116330" y="5848540"/>
            <a:ext cx="9967800" cy="3231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USE KOIN FOR DI</a:t>
            </a:r>
            <a:endParaRPr/>
          </a:p>
        </p:txBody>
      </p:sp>
      <p:pic>
        <p:nvPicPr>
          <p:cNvPr id="378" name="Google Shape;378;p32"/>
          <p:cNvPicPr preferRelativeResize="0"/>
          <p:nvPr/>
        </p:nvPicPr>
        <p:blipFill rotWithShape="1">
          <a:blip r:embed="rId8">
            <a:alphaModFix/>
          </a:blip>
          <a:srcRect b="0" l="0" r="0" t="0"/>
          <a:stretch/>
        </p:blipFill>
        <p:spPr>
          <a:xfrm>
            <a:off x="762000" y="7058692"/>
            <a:ext cx="171450" cy="171450"/>
          </a:xfrm>
          <a:prstGeom prst="rect">
            <a:avLst/>
          </a:prstGeom>
          <a:noFill/>
          <a:ln>
            <a:noFill/>
          </a:ln>
        </p:spPr>
      </p:pic>
      <p:sp>
        <p:nvSpPr>
          <p:cNvPr id="379" name="Google Shape;379;p32"/>
          <p:cNvSpPr txBox="1"/>
          <p:nvPr/>
        </p:nvSpPr>
        <p:spPr>
          <a:xfrm>
            <a:off x="1116330" y="6953726"/>
            <a:ext cx="9967800" cy="3231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2100">
                <a:solidFill>
                  <a:srgbClr val="1B1D21"/>
                </a:solidFill>
                <a:latin typeface="Montserrat SemiBold"/>
                <a:ea typeface="Montserrat SemiBold"/>
                <a:cs typeface="Montserrat SemiBold"/>
                <a:sym typeface="Montserrat SemiBold"/>
              </a:rPr>
              <a:t>RussWolf / Multiplatform Settings for Preferences</a:t>
            </a:r>
            <a:endParaRPr/>
          </a:p>
        </p:txBody>
      </p:sp>
      <p:sp>
        <p:nvSpPr>
          <p:cNvPr id="380" name="Google Shape;380;p32"/>
          <p:cNvSpPr txBox="1"/>
          <p:nvPr/>
        </p:nvSpPr>
        <p:spPr>
          <a:xfrm>
            <a:off x="12649200" y="727138"/>
            <a:ext cx="4872000" cy="1454700"/>
          </a:xfrm>
          <a:prstGeom prst="rect">
            <a:avLst/>
          </a:prstGeom>
          <a:noFill/>
          <a:ln>
            <a:noFill/>
          </a:ln>
        </p:spPr>
        <p:txBody>
          <a:bodyPr anchorCtr="0" anchor="t" bIns="0" lIns="0" spcFirstLastPara="1" rIns="0" wrap="square" tIns="0">
            <a:spAutoFit/>
          </a:bodyPr>
          <a:lstStyle/>
          <a:p>
            <a:pPr indent="0" lvl="0" marL="0" marR="0" rtl="0" algn="r">
              <a:lnSpc>
                <a:spcPct val="125000"/>
              </a:lnSpc>
              <a:spcBef>
                <a:spcPts val="0"/>
              </a:spcBef>
              <a:spcAft>
                <a:spcPts val="0"/>
              </a:spcAft>
              <a:buNone/>
            </a:pPr>
            <a:r>
              <a:rPr b="0" i="0" lang="en-US" sz="4200" u="none" cap="none" strike="noStrike">
                <a:solidFill>
                  <a:srgbClr val="FFFFFF"/>
                </a:solidFill>
                <a:latin typeface="Montserrat Black"/>
                <a:ea typeface="Montserrat Black"/>
                <a:cs typeface="Montserrat Black"/>
                <a:sym typeface="Montserrat Black"/>
              </a:rPr>
              <a:t>ARCHITECTURE OVERVIEW</a:t>
            </a:r>
            <a:endParaRPr/>
          </a:p>
        </p:txBody>
      </p:sp>
      <p:pic>
        <p:nvPicPr>
          <p:cNvPr id="381" name="Google Shape;381;p32"/>
          <p:cNvPicPr preferRelativeResize="0"/>
          <p:nvPr/>
        </p:nvPicPr>
        <p:blipFill rotWithShape="1">
          <a:blip r:embed="rId9">
            <a:alphaModFix/>
          </a:blip>
          <a:srcRect b="0" l="0" r="0" t="0"/>
          <a:stretch/>
        </p:blipFill>
        <p:spPr>
          <a:xfrm>
            <a:off x="15354776" y="6507605"/>
            <a:ext cx="2933224" cy="377939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33"/>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387" name="Google Shape;387;p33"/>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388" name="Google Shape;388;p33"/>
          <p:cNvPicPr preferRelativeResize="0"/>
          <p:nvPr/>
        </p:nvPicPr>
        <p:blipFill rotWithShape="1">
          <a:blip r:embed="rId5">
            <a:alphaModFix/>
          </a:blip>
          <a:srcRect b="0" l="0" r="0" t="0"/>
          <a:stretch/>
        </p:blipFill>
        <p:spPr>
          <a:xfrm>
            <a:off x="0" y="7302698"/>
            <a:ext cx="3586162" cy="2984302"/>
          </a:xfrm>
          <a:prstGeom prst="rect">
            <a:avLst/>
          </a:prstGeom>
          <a:noFill/>
          <a:ln>
            <a:noFill/>
          </a:ln>
        </p:spPr>
      </p:pic>
      <p:pic>
        <p:nvPicPr>
          <p:cNvPr id="389" name="Google Shape;389;p33"/>
          <p:cNvPicPr preferRelativeResize="0"/>
          <p:nvPr/>
        </p:nvPicPr>
        <p:blipFill rotWithShape="1">
          <a:blip r:embed="rId6">
            <a:alphaModFix/>
          </a:blip>
          <a:srcRect b="0" l="0" r="0" t="0"/>
          <a:stretch/>
        </p:blipFill>
        <p:spPr>
          <a:xfrm>
            <a:off x="14249876" y="0"/>
            <a:ext cx="4038124" cy="3494769"/>
          </a:xfrm>
          <a:prstGeom prst="rect">
            <a:avLst/>
          </a:prstGeom>
          <a:noFill/>
          <a:ln>
            <a:noFill/>
          </a:ln>
        </p:spPr>
      </p:pic>
      <p:sp>
        <p:nvSpPr>
          <p:cNvPr id="390" name="Google Shape;390;p33"/>
          <p:cNvSpPr txBox="1"/>
          <p:nvPr/>
        </p:nvSpPr>
        <p:spPr>
          <a:xfrm>
            <a:off x="99625" y="1097456"/>
            <a:ext cx="16721100" cy="11082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b="0" i="0" lang="en-US" sz="7200" u="none" cap="none" strike="noStrike">
                <a:solidFill>
                  <a:srgbClr val="1B1D21"/>
                </a:solidFill>
                <a:latin typeface="Montserrat Black"/>
                <a:ea typeface="Montserrat Black"/>
                <a:cs typeface="Montserrat Black"/>
                <a:sym typeface="Montserrat Black"/>
              </a:rPr>
              <a:t>GENERATIVEMODEL INTERFACE</a:t>
            </a:r>
            <a:endParaRPr/>
          </a:p>
        </p:txBody>
      </p:sp>
      <p:sp>
        <p:nvSpPr>
          <p:cNvPr id="391" name="Google Shape;391;p33"/>
          <p:cNvSpPr txBox="1"/>
          <p:nvPr/>
        </p:nvSpPr>
        <p:spPr>
          <a:xfrm>
            <a:off x="783425" y="2357675"/>
            <a:ext cx="16721100" cy="323100"/>
          </a:xfrm>
          <a:prstGeom prst="rect">
            <a:avLst/>
          </a:prstGeom>
          <a:noFill/>
          <a:ln>
            <a:noFill/>
          </a:ln>
        </p:spPr>
        <p:txBody>
          <a:bodyPr anchorCtr="0" anchor="t" bIns="0" lIns="0" spcFirstLastPara="1" rIns="0" wrap="square" tIns="0">
            <a:spAutoFit/>
          </a:bodyPr>
          <a:lstStyle/>
          <a:p>
            <a:pPr indent="0" lvl="0" marL="0" marR="0" rtl="0" algn="ctr">
              <a:lnSpc>
                <a:spcPct val="139000"/>
              </a:lnSpc>
              <a:spcBef>
                <a:spcPts val="0"/>
              </a:spcBef>
              <a:spcAft>
                <a:spcPts val="0"/>
              </a:spcAft>
              <a:buNone/>
            </a:pPr>
            <a:r>
              <a:rPr b="0" i="0" lang="en-US" sz="2100" u="none" cap="none" strike="noStrike">
                <a:solidFill>
                  <a:srgbClr val="808190"/>
                </a:solidFill>
                <a:latin typeface="Manrope"/>
                <a:ea typeface="Manrope"/>
                <a:cs typeface="Manrope"/>
                <a:sym typeface="Manrope"/>
              </a:rPr>
              <a:t>Shared contract for story generation</a:t>
            </a:r>
            <a:endParaRPr/>
          </a:p>
        </p:txBody>
      </p:sp>
      <p:sp>
        <p:nvSpPr>
          <p:cNvPr id="392" name="Google Shape;392;p33"/>
          <p:cNvSpPr txBox="1"/>
          <p:nvPr/>
        </p:nvSpPr>
        <p:spPr>
          <a:xfrm>
            <a:off x="637050" y="4358550"/>
            <a:ext cx="170139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interface</a:t>
            </a:r>
            <a:r>
              <a:rPr lang="en-US" sz="2250">
                <a:solidFill>
                  <a:srgbClr val="9C27B0"/>
                </a:solidFill>
                <a:latin typeface="Roboto Mono"/>
                <a:ea typeface="Roboto Mono"/>
                <a:cs typeface="Roboto Mono"/>
                <a:sym typeface="Roboto Mono"/>
              </a:rPr>
              <a:t> GenerativeModel</a:t>
            </a: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suspend fun</a:t>
            </a:r>
            <a:r>
              <a:rPr lang="en-US" sz="2250">
                <a:solidFill>
                  <a:srgbClr val="9C27B0"/>
                </a:solidFill>
                <a:latin typeface="Roboto Mono"/>
                <a:ea typeface="Roboto Mono"/>
                <a:cs typeface="Roboto Mono"/>
                <a:sym typeface="Roboto Mono"/>
              </a:rPr>
              <a:t> generateStory</a:t>
            </a:r>
            <a:r>
              <a:rPr lang="en-US" sz="2250">
                <a:solidFill>
                  <a:srgbClr val="37474F"/>
                </a:solidFill>
                <a:latin typeface="Roboto Mono"/>
                <a:ea typeface="Roboto Mono"/>
                <a:cs typeface="Roboto Mono"/>
                <a:sym typeface="Roboto Mono"/>
              </a:rPr>
              <a:t>(prompt: </a:t>
            </a:r>
            <a:r>
              <a:rPr lang="en-US" sz="2250">
                <a:solidFill>
                  <a:srgbClr val="9C27B0"/>
                </a:solidFill>
                <a:latin typeface="Roboto Mono"/>
                <a:ea typeface="Roboto Mono"/>
                <a:cs typeface="Roboto Mono"/>
                <a:sym typeface="Roboto Mono"/>
              </a:rPr>
              <a:t>String</a:t>
            </a:r>
            <a:r>
              <a:rPr lang="en-US" sz="2250">
                <a:solidFill>
                  <a:srgbClr val="37474F"/>
                </a:solidFill>
                <a:latin typeface="Roboto Mono"/>
                <a:ea typeface="Roboto Mono"/>
                <a:cs typeface="Roboto Mono"/>
                <a:sym typeface="Roboto Mono"/>
              </a:rPr>
              <a:t>, awaitReadiness: </a:t>
            </a:r>
            <a:r>
              <a:rPr lang="en-US" sz="2250">
                <a:solidFill>
                  <a:srgbClr val="9C27B0"/>
                </a:solidFill>
                <a:latin typeface="Roboto Mono"/>
                <a:ea typeface="Roboto Mono"/>
                <a:cs typeface="Roboto Mono"/>
                <a:sym typeface="Roboto Mono"/>
              </a:rPr>
              <a:t>Boolean</a:t>
            </a:r>
            <a:r>
              <a:rPr lang="en-US" sz="2250">
                <a:solidFill>
                  <a:srgbClr val="3F51B5"/>
                </a:solidFill>
                <a:latin typeface="Roboto Mono"/>
                <a:ea typeface="Roboto Mono"/>
                <a:cs typeface="Roboto Mono"/>
                <a:sym typeface="Roboto Mono"/>
              </a:rPr>
              <a:t> =</a:t>
            </a:r>
            <a:r>
              <a:rPr lang="en-US" sz="2250">
                <a:solidFill>
                  <a:srgbClr val="C53929"/>
                </a:solidFill>
                <a:latin typeface="Roboto Mono"/>
                <a:ea typeface="Roboto Mono"/>
                <a:cs typeface="Roboto Mono"/>
                <a:sym typeface="Roboto Mono"/>
              </a:rPr>
              <a:t> false</a:t>
            </a:r>
            <a:r>
              <a:rPr lang="en-US" sz="2250">
                <a:solidFill>
                  <a:srgbClr val="37474F"/>
                </a:solidFill>
                <a:latin typeface="Roboto Mono"/>
                <a:ea typeface="Roboto Mono"/>
                <a:cs typeface="Roboto Mono"/>
                <a:sym typeface="Roboto Mono"/>
              </a:rPr>
              <a:t>): </a:t>
            </a:r>
            <a:r>
              <a:rPr lang="en-US" sz="2250">
                <a:solidFill>
                  <a:srgbClr val="9C27B0"/>
                </a:solidFill>
                <a:latin typeface="Roboto Mono"/>
                <a:ea typeface="Roboto Mono"/>
                <a:cs typeface="Roboto Mono"/>
                <a:sym typeface="Roboto Mono"/>
              </a:rPr>
              <a:t>Result</a:t>
            </a:r>
            <a:r>
              <a:rPr lang="en-US" sz="2250">
                <a:solidFill>
                  <a:srgbClr val="37474F"/>
                </a:solidFill>
                <a:latin typeface="Roboto Mono"/>
                <a:ea typeface="Roboto Mono"/>
                <a:cs typeface="Roboto Mono"/>
                <a:sym typeface="Roboto Mono"/>
              </a:rPr>
              <a:t>&lt;</a:t>
            </a:r>
            <a:r>
              <a:rPr lang="en-US" sz="2250">
                <a:solidFill>
                  <a:srgbClr val="9C27B0"/>
                </a:solidFill>
                <a:latin typeface="Roboto Mono"/>
                <a:ea typeface="Roboto Mono"/>
                <a:cs typeface="Roboto Mono"/>
                <a:sym typeface="Roboto Mono"/>
              </a:rPr>
              <a:t>String</a:t>
            </a:r>
            <a:r>
              <a:rPr lang="en-US" sz="2250">
                <a:solidFill>
                  <a:srgbClr val="37474F"/>
                </a:solidFill>
                <a:latin typeface="Roboto Mono"/>
                <a:ea typeface="Roboto Mono"/>
                <a:cs typeface="Roboto Mono"/>
                <a:sym typeface="Roboto Mono"/>
              </a:rPr>
              <a:t>&gt;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val</a:t>
            </a:r>
            <a:r>
              <a:rPr lang="en-US" sz="2250">
                <a:solidFill>
                  <a:srgbClr val="37474F"/>
                </a:solidFill>
                <a:latin typeface="Roboto Mono"/>
                <a:ea typeface="Roboto Mono"/>
                <a:cs typeface="Roboto Mono"/>
                <a:sym typeface="Roboto Mono"/>
              </a:rPr>
              <a:t> isReady: </a:t>
            </a:r>
            <a:r>
              <a:rPr lang="en-US" sz="2250">
                <a:solidFill>
                  <a:srgbClr val="9C27B0"/>
                </a:solidFill>
                <a:latin typeface="Roboto Mono"/>
                <a:ea typeface="Roboto Mono"/>
                <a:cs typeface="Roboto Mono"/>
                <a:sym typeface="Roboto Mono"/>
              </a:rPr>
              <a:t>StateFlow</a:t>
            </a:r>
            <a:r>
              <a:rPr lang="en-US" sz="2250">
                <a:solidFill>
                  <a:srgbClr val="37474F"/>
                </a:solidFill>
                <a:latin typeface="Roboto Mono"/>
                <a:ea typeface="Roboto Mono"/>
                <a:cs typeface="Roboto Mono"/>
                <a:sym typeface="Roboto Mono"/>
              </a:rPr>
              <a:t>&lt;</a:t>
            </a:r>
            <a:r>
              <a:rPr lang="en-US" sz="2250">
                <a:solidFill>
                  <a:srgbClr val="9C27B0"/>
                </a:solidFill>
                <a:latin typeface="Roboto Mono"/>
                <a:ea typeface="Roboto Mono"/>
                <a:cs typeface="Roboto Mono"/>
                <a:sym typeface="Roboto Mono"/>
              </a:rPr>
              <a:t>Boolean</a:t>
            </a:r>
            <a:r>
              <a:rPr lang="en-US" sz="2250">
                <a:solidFill>
                  <a:srgbClr val="37474F"/>
                </a:solidFill>
                <a:latin typeface="Roboto Mono"/>
                <a:ea typeface="Roboto Mono"/>
                <a:cs typeface="Roboto Mono"/>
                <a:sym typeface="Roboto Mono"/>
              </a:rPr>
              <a:t>&gt;</a:t>
            </a:r>
            <a:endParaRPr sz="22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250">
                <a:solidFill>
                  <a:srgbClr val="37474F"/>
                </a:solidFill>
                <a:latin typeface="Roboto Mono"/>
                <a:ea typeface="Roboto Mono"/>
                <a:cs typeface="Roboto Mono"/>
                <a:sym typeface="Roboto Mono"/>
              </a:rPr>
              <a:t>}</a:t>
            </a:r>
            <a:endParaRPr sz="2250">
              <a:solidFill>
                <a:srgbClr val="37474F"/>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34"/>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398" name="Google Shape;398;p34"/>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399" name="Google Shape;399;p34"/>
          <p:cNvPicPr preferRelativeResize="0"/>
          <p:nvPr/>
        </p:nvPicPr>
        <p:blipFill rotWithShape="1">
          <a:blip r:embed="rId5">
            <a:alphaModFix/>
          </a:blip>
          <a:srcRect b="0" l="0" r="0" t="0"/>
          <a:stretch/>
        </p:blipFill>
        <p:spPr>
          <a:xfrm>
            <a:off x="0" y="7705874"/>
            <a:ext cx="2362200" cy="2581126"/>
          </a:xfrm>
          <a:prstGeom prst="rect">
            <a:avLst/>
          </a:prstGeom>
          <a:noFill/>
          <a:ln>
            <a:noFill/>
          </a:ln>
        </p:spPr>
      </p:pic>
      <p:pic>
        <p:nvPicPr>
          <p:cNvPr id="400" name="Google Shape;400;p34"/>
          <p:cNvPicPr preferRelativeResize="0"/>
          <p:nvPr/>
        </p:nvPicPr>
        <p:blipFill rotWithShape="1">
          <a:blip r:embed="rId6">
            <a:alphaModFix/>
          </a:blip>
          <a:srcRect b="0" l="0" r="0" t="0"/>
          <a:stretch/>
        </p:blipFill>
        <p:spPr>
          <a:xfrm>
            <a:off x="15564888" y="0"/>
            <a:ext cx="2723108" cy="2876550"/>
          </a:xfrm>
          <a:prstGeom prst="rect">
            <a:avLst/>
          </a:prstGeom>
          <a:noFill/>
          <a:ln>
            <a:noFill/>
          </a:ln>
        </p:spPr>
      </p:pic>
      <p:pic>
        <p:nvPicPr>
          <p:cNvPr id="401" name="Google Shape;401;p34"/>
          <p:cNvPicPr preferRelativeResize="0"/>
          <p:nvPr/>
        </p:nvPicPr>
        <p:blipFill rotWithShape="1">
          <a:blip r:embed="rId7">
            <a:alphaModFix/>
          </a:blip>
          <a:srcRect b="0" l="0" r="0" t="0"/>
          <a:stretch/>
        </p:blipFill>
        <p:spPr>
          <a:xfrm>
            <a:off x="762000" y="4419600"/>
            <a:ext cx="1371600" cy="1371600"/>
          </a:xfrm>
          <a:prstGeom prst="rect">
            <a:avLst/>
          </a:prstGeom>
          <a:noFill/>
          <a:ln>
            <a:noFill/>
          </a:ln>
        </p:spPr>
      </p:pic>
      <p:pic>
        <p:nvPicPr>
          <p:cNvPr id="402" name="Google Shape;402;p34"/>
          <p:cNvPicPr preferRelativeResize="0"/>
          <p:nvPr/>
        </p:nvPicPr>
        <p:blipFill rotWithShape="1">
          <a:blip r:embed="rId8">
            <a:alphaModFix/>
          </a:blip>
          <a:srcRect b="0" l="0" r="0" t="0"/>
          <a:stretch/>
        </p:blipFill>
        <p:spPr>
          <a:xfrm>
            <a:off x="1036320" y="4693920"/>
            <a:ext cx="822960" cy="822960"/>
          </a:xfrm>
          <a:prstGeom prst="rect">
            <a:avLst/>
          </a:prstGeom>
          <a:noFill/>
          <a:ln>
            <a:noFill/>
          </a:ln>
        </p:spPr>
      </p:pic>
      <p:sp>
        <p:nvSpPr>
          <p:cNvPr id="403" name="Google Shape;403;p34"/>
          <p:cNvSpPr txBox="1"/>
          <p:nvPr/>
        </p:nvSpPr>
        <p:spPr>
          <a:xfrm>
            <a:off x="762000" y="6229350"/>
            <a:ext cx="3824400" cy="2120400"/>
          </a:xfrm>
          <a:prstGeom prst="rect">
            <a:avLst/>
          </a:prstGeom>
          <a:noFill/>
          <a:ln>
            <a:noFill/>
          </a:ln>
        </p:spPr>
        <p:txBody>
          <a:bodyPr anchorCtr="0" anchor="t" bIns="0" lIns="0" spcFirstLastPara="1" rIns="0" wrap="square" tIns="0">
            <a:spAutoFit/>
          </a:bodyPr>
          <a:lstStyle/>
          <a:p>
            <a:pPr indent="0" lvl="0" marL="0" marR="0" rtl="0" algn="l">
              <a:lnSpc>
                <a:spcPct val="139000"/>
              </a:lnSpc>
              <a:spcBef>
                <a:spcPts val="0"/>
              </a:spcBef>
              <a:spcAft>
                <a:spcPts val="0"/>
              </a:spcAft>
              <a:buClr>
                <a:srgbClr val="000000"/>
              </a:buClr>
              <a:buFont typeface="Arial"/>
              <a:buNone/>
            </a:pPr>
            <a:r>
              <a:rPr lang="en-US" sz="2100">
                <a:solidFill>
                  <a:srgbClr val="1B1D21"/>
                </a:solidFill>
                <a:latin typeface="Manrope"/>
                <a:ea typeface="Manrope"/>
                <a:cs typeface="Manrope"/>
                <a:sym typeface="Manrope"/>
              </a:rPr>
              <a:t>Google Generative AI SDK for Kotlin Multiplatform by Shreyas Patil</a:t>
            </a:r>
            <a:r>
              <a:rPr lang="en-US" sz="2100">
                <a:solidFill>
                  <a:srgbClr val="1B1D21"/>
                </a:solidFill>
                <a:latin typeface="Manrope"/>
                <a:ea typeface="Manrope"/>
                <a:cs typeface="Manrope"/>
                <a:sym typeface="Manrope"/>
              </a:rPr>
              <a:t> - https://github.com/PatilShreyas/generative-ai-kmp</a:t>
            </a:r>
            <a:endParaRPr/>
          </a:p>
        </p:txBody>
      </p:sp>
      <p:pic>
        <p:nvPicPr>
          <p:cNvPr id="404" name="Google Shape;404;p34"/>
          <p:cNvPicPr preferRelativeResize="0"/>
          <p:nvPr/>
        </p:nvPicPr>
        <p:blipFill rotWithShape="1">
          <a:blip r:embed="rId7">
            <a:alphaModFix/>
          </a:blip>
          <a:srcRect b="0" l="0" r="0" t="0"/>
          <a:stretch/>
        </p:blipFill>
        <p:spPr>
          <a:xfrm>
            <a:off x="5086350" y="4419600"/>
            <a:ext cx="1371600" cy="1371600"/>
          </a:xfrm>
          <a:prstGeom prst="rect">
            <a:avLst/>
          </a:prstGeom>
          <a:noFill/>
          <a:ln>
            <a:noFill/>
          </a:ln>
        </p:spPr>
      </p:pic>
      <p:pic>
        <p:nvPicPr>
          <p:cNvPr id="405" name="Google Shape;405;p34"/>
          <p:cNvPicPr preferRelativeResize="0"/>
          <p:nvPr/>
        </p:nvPicPr>
        <p:blipFill rotWithShape="1">
          <a:blip r:embed="rId9">
            <a:alphaModFix/>
          </a:blip>
          <a:srcRect b="0" l="0" r="0" t="0"/>
          <a:stretch/>
        </p:blipFill>
        <p:spPr>
          <a:xfrm>
            <a:off x="5360670" y="4693920"/>
            <a:ext cx="822960" cy="822960"/>
          </a:xfrm>
          <a:prstGeom prst="rect">
            <a:avLst/>
          </a:prstGeom>
          <a:noFill/>
          <a:ln>
            <a:noFill/>
          </a:ln>
        </p:spPr>
      </p:pic>
      <p:sp>
        <p:nvSpPr>
          <p:cNvPr id="406" name="Google Shape;406;p34"/>
          <p:cNvSpPr txBox="1"/>
          <p:nvPr/>
        </p:nvSpPr>
        <p:spPr>
          <a:xfrm>
            <a:off x="5086350" y="6229350"/>
            <a:ext cx="3824288" cy="381000"/>
          </a:xfrm>
          <a:prstGeom prst="rect">
            <a:avLst/>
          </a:prstGeom>
          <a:noFill/>
          <a:ln>
            <a:noFill/>
          </a:ln>
        </p:spPr>
        <p:txBody>
          <a:bodyPr anchorCtr="0" anchor="t" bIns="0" lIns="0" spcFirstLastPara="1" rIns="0" wrap="square" tIns="0">
            <a:spAutoFit/>
          </a:bodyPr>
          <a:lstStyle/>
          <a:p>
            <a:pPr indent="0" lvl="0" marL="0" marR="0" rtl="0" algn="l">
              <a:lnSpc>
                <a:spcPct val="139000"/>
              </a:lnSpc>
              <a:spcBef>
                <a:spcPts val="0"/>
              </a:spcBef>
              <a:spcAft>
                <a:spcPts val="0"/>
              </a:spcAft>
              <a:buNone/>
            </a:pPr>
            <a:r>
              <a:rPr b="0" i="0" lang="en-US" sz="2100" u="none" cap="none" strike="noStrike">
                <a:solidFill>
                  <a:srgbClr val="1B1D21"/>
                </a:solidFill>
                <a:latin typeface="Manrope"/>
                <a:ea typeface="Manrope"/>
                <a:cs typeface="Manrope"/>
                <a:sym typeface="Manrope"/>
              </a:rPr>
              <a:t>API key stored in BuildKonfig</a:t>
            </a:r>
            <a:endParaRPr/>
          </a:p>
        </p:txBody>
      </p:sp>
      <p:pic>
        <p:nvPicPr>
          <p:cNvPr id="407" name="Google Shape;407;p34"/>
          <p:cNvPicPr preferRelativeResize="0"/>
          <p:nvPr/>
        </p:nvPicPr>
        <p:blipFill rotWithShape="1">
          <a:blip r:embed="rId7">
            <a:alphaModFix/>
          </a:blip>
          <a:srcRect b="0" l="0" r="0" t="0"/>
          <a:stretch/>
        </p:blipFill>
        <p:spPr>
          <a:xfrm>
            <a:off x="9410700" y="4419600"/>
            <a:ext cx="1371600" cy="1371600"/>
          </a:xfrm>
          <a:prstGeom prst="rect">
            <a:avLst/>
          </a:prstGeom>
          <a:noFill/>
          <a:ln>
            <a:noFill/>
          </a:ln>
        </p:spPr>
      </p:pic>
      <p:pic>
        <p:nvPicPr>
          <p:cNvPr id="408" name="Google Shape;408;p34"/>
          <p:cNvPicPr preferRelativeResize="0"/>
          <p:nvPr/>
        </p:nvPicPr>
        <p:blipFill rotWithShape="1">
          <a:blip r:embed="rId10">
            <a:alphaModFix/>
          </a:blip>
          <a:srcRect b="0" l="0" r="0" t="0"/>
          <a:stretch/>
        </p:blipFill>
        <p:spPr>
          <a:xfrm>
            <a:off x="9685020" y="4693920"/>
            <a:ext cx="822960" cy="822960"/>
          </a:xfrm>
          <a:prstGeom prst="rect">
            <a:avLst/>
          </a:prstGeom>
          <a:noFill/>
          <a:ln>
            <a:noFill/>
          </a:ln>
        </p:spPr>
      </p:pic>
      <p:sp>
        <p:nvSpPr>
          <p:cNvPr id="409" name="Google Shape;409;p34"/>
          <p:cNvSpPr txBox="1"/>
          <p:nvPr/>
        </p:nvSpPr>
        <p:spPr>
          <a:xfrm>
            <a:off x="9410700" y="6229350"/>
            <a:ext cx="3824288" cy="752475"/>
          </a:xfrm>
          <a:prstGeom prst="rect">
            <a:avLst/>
          </a:prstGeom>
          <a:noFill/>
          <a:ln>
            <a:noFill/>
          </a:ln>
        </p:spPr>
        <p:txBody>
          <a:bodyPr anchorCtr="0" anchor="t" bIns="0" lIns="0" spcFirstLastPara="1" rIns="0" wrap="square" tIns="0">
            <a:spAutoFit/>
          </a:bodyPr>
          <a:lstStyle/>
          <a:p>
            <a:pPr indent="0" lvl="0" marL="0" marR="0" rtl="0" algn="l">
              <a:lnSpc>
                <a:spcPct val="139000"/>
              </a:lnSpc>
              <a:spcBef>
                <a:spcPts val="0"/>
              </a:spcBef>
              <a:spcAft>
                <a:spcPts val="0"/>
              </a:spcAft>
              <a:buNone/>
            </a:pPr>
            <a:r>
              <a:rPr b="0" i="0" lang="en-US" sz="2100" u="none" cap="none" strike="noStrike">
                <a:solidFill>
                  <a:srgbClr val="1B1D21"/>
                </a:solidFill>
                <a:latin typeface="Manrope"/>
                <a:ea typeface="Manrope"/>
                <a:cs typeface="Manrope"/>
                <a:sym typeface="Manrope"/>
              </a:rPr>
              <a:t>Suspend function for story generation</a:t>
            </a:r>
            <a:endParaRPr/>
          </a:p>
        </p:txBody>
      </p:sp>
      <p:pic>
        <p:nvPicPr>
          <p:cNvPr id="410" name="Google Shape;410;p34"/>
          <p:cNvPicPr preferRelativeResize="0"/>
          <p:nvPr/>
        </p:nvPicPr>
        <p:blipFill rotWithShape="1">
          <a:blip r:embed="rId7">
            <a:alphaModFix/>
          </a:blip>
          <a:srcRect b="0" l="0" r="0" t="0"/>
          <a:stretch/>
        </p:blipFill>
        <p:spPr>
          <a:xfrm>
            <a:off x="13735050" y="4419600"/>
            <a:ext cx="1371600" cy="1371600"/>
          </a:xfrm>
          <a:prstGeom prst="rect">
            <a:avLst/>
          </a:prstGeom>
          <a:noFill/>
          <a:ln>
            <a:noFill/>
          </a:ln>
        </p:spPr>
      </p:pic>
      <p:pic>
        <p:nvPicPr>
          <p:cNvPr id="411" name="Google Shape;411;p34"/>
          <p:cNvPicPr preferRelativeResize="0"/>
          <p:nvPr/>
        </p:nvPicPr>
        <p:blipFill rotWithShape="1">
          <a:blip r:embed="rId11">
            <a:alphaModFix/>
          </a:blip>
          <a:srcRect b="0" l="0" r="0" t="0"/>
          <a:stretch/>
        </p:blipFill>
        <p:spPr>
          <a:xfrm>
            <a:off x="14009370" y="4693920"/>
            <a:ext cx="822960" cy="822960"/>
          </a:xfrm>
          <a:prstGeom prst="rect">
            <a:avLst/>
          </a:prstGeom>
          <a:noFill/>
          <a:ln>
            <a:noFill/>
          </a:ln>
        </p:spPr>
      </p:pic>
      <p:sp>
        <p:nvSpPr>
          <p:cNvPr id="412" name="Google Shape;412;p34"/>
          <p:cNvSpPr txBox="1"/>
          <p:nvPr/>
        </p:nvSpPr>
        <p:spPr>
          <a:xfrm>
            <a:off x="13735050" y="6229350"/>
            <a:ext cx="3824288" cy="381000"/>
          </a:xfrm>
          <a:prstGeom prst="rect">
            <a:avLst/>
          </a:prstGeom>
          <a:noFill/>
          <a:ln>
            <a:noFill/>
          </a:ln>
        </p:spPr>
        <p:txBody>
          <a:bodyPr anchorCtr="0" anchor="t" bIns="0" lIns="0" spcFirstLastPara="1" rIns="0" wrap="square" tIns="0">
            <a:spAutoFit/>
          </a:bodyPr>
          <a:lstStyle/>
          <a:p>
            <a:pPr indent="0" lvl="0" marL="0" marR="0" rtl="0" algn="l">
              <a:lnSpc>
                <a:spcPct val="139000"/>
              </a:lnSpc>
              <a:spcBef>
                <a:spcPts val="0"/>
              </a:spcBef>
              <a:spcAft>
                <a:spcPts val="0"/>
              </a:spcAft>
              <a:buNone/>
            </a:pPr>
            <a:r>
              <a:rPr b="0" i="0" lang="en-US" sz="2100" u="none" cap="none" strike="noStrike">
                <a:solidFill>
                  <a:srgbClr val="1B1D21"/>
                </a:solidFill>
                <a:latin typeface="Manrope"/>
                <a:ea typeface="Manrope"/>
                <a:cs typeface="Manrope"/>
                <a:sym typeface="Manrope"/>
              </a:rPr>
              <a:t>Works on Android &amp; iOS</a:t>
            </a:r>
            <a:endParaRPr/>
          </a:p>
        </p:txBody>
      </p:sp>
      <p:sp>
        <p:nvSpPr>
          <p:cNvPr id="413" name="Google Shape;413;p34"/>
          <p:cNvSpPr txBox="1"/>
          <p:nvPr/>
        </p:nvSpPr>
        <p:spPr>
          <a:xfrm>
            <a:off x="762000" y="733425"/>
            <a:ext cx="15197138" cy="676275"/>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200" u="none" cap="none" strike="noStrike">
                <a:solidFill>
                  <a:srgbClr val="1B1D21"/>
                </a:solidFill>
                <a:latin typeface="Montserrat Black"/>
                <a:ea typeface="Montserrat Black"/>
                <a:cs typeface="Montserrat Black"/>
                <a:sym typeface="Montserrat Black"/>
              </a:rPr>
              <a:t>GEMINI INTEGRATION (ONLINE)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pic>
        <p:nvPicPr>
          <p:cNvPr id="418" name="Google Shape;418;p35"/>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419" name="Google Shape;419;p35"/>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420" name="Google Shape;420;p35"/>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421" name="Google Shape;421;p35"/>
          <p:cNvSpPr txBox="1"/>
          <p:nvPr/>
        </p:nvSpPr>
        <p:spPr>
          <a:xfrm>
            <a:off x="99625" y="183056"/>
            <a:ext cx="16721100" cy="24270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b="0" i="0" lang="en-US" sz="7200" u="none" cap="none" strike="noStrike">
                <a:solidFill>
                  <a:srgbClr val="1B1D21"/>
                </a:solidFill>
                <a:latin typeface="Montserrat Black"/>
                <a:ea typeface="Montserrat Black"/>
                <a:cs typeface="Montserrat Black"/>
                <a:sym typeface="Montserrat Black"/>
              </a:rPr>
              <a:t>GENERATIVEMODEL </a:t>
            </a:r>
            <a:r>
              <a:rPr lang="en-US" sz="7200">
                <a:solidFill>
                  <a:srgbClr val="1B1D21"/>
                </a:solidFill>
                <a:latin typeface="Montserrat Black"/>
                <a:ea typeface="Montserrat Black"/>
                <a:cs typeface="Montserrat Black"/>
                <a:sym typeface="Montserrat Black"/>
              </a:rPr>
              <a:t>IMPLEMENTATION (GEMINI)</a:t>
            </a:r>
            <a:endParaRPr/>
          </a:p>
        </p:txBody>
      </p:sp>
      <p:pic>
        <p:nvPicPr>
          <p:cNvPr id="422" name="Google Shape;422;p35"/>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sp>
        <p:nvSpPr>
          <p:cNvPr id="423" name="Google Shape;423;p35"/>
          <p:cNvSpPr txBox="1"/>
          <p:nvPr/>
        </p:nvSpPr>
        <p:spPr>
          <a:xfrm>
            <a:off x="1247700" y="2857800"/>
            <a:ext cx="15792600" cy="457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class</a:t>
            </a:r>
            <a:r>
              <a:rPr lang="en-US" sz="1900">
                <a:solidFill>
                  <a:srgbClr val="9C27B0"/>
                </a:solidFill>
                <a:latin typeface="Roboto Mono"/>
                <a:ea typeface="Roboto Mono"/>
                <a:cs typeface="Roboto Mono"/>
                <a:sym typeface="Roboto Mono"/>
              </a:rPr>
              <a:t> GenerativeModelGemini</a:t>
            </a:r>
            <a:r>
              <a:rPr lang="en-US" sz="1900">
                <a:solidFill>
                  <a:srgbClr val="37474F"/>
                </a:solidFill>
                <a:latin typeface="Roboto Mono"/>
                <a:ea typeface="Roboto Mono"/>
                <a:cs typeface="Roboto Mono"/>
                <a:sym typeface="Roboto Mono"/>
              </a:rPr>
              <a:t>(</a:t>
            </a:r>
            <a:r>
              <a:rPr lang="en-US" sz="1900">
                <a:solidFill>
                  <a:srgbClr val="3F51B5"/>
                </a:solidFill>
                <a:latin typeface="Roboto Mono"/>
                <a:ea typeface="Roboto Mono"/>
                <a:cs typeface="Roboto Mono"/>
                <a:sym typeface="Roboto Mono"/>
              </a:rPr>
              <a:t>private val</a:t>
            </a:r>
            <a:r>
              <a:rPr lang="en-US" sz="1900">
                <a:solidFill>
                  <a:srgbClr val="37474F"/>
                </a:solidFill>
                <a:latin typeface="Roboto Mono"/>
                <a:ea typeface="Roboto Mono"/>
                <a:cs typeface="Roboto Mono"/>
                <a:sym typeface="Roboto Mono"/>
              </a:rPr>
              <a:t> apiKey: </a:t>
            </a:r>
            <a:r>
              <a:rPr lang="en-US" sz="1900">
                <a:solidFill>
                  <a:srgbClr val="9C27B0"/>
                </a:solidFill>
                <a:latin typeface="Roboto Mono"/>
                <a:ea typeface="Roboto Mono"/>
                <a:cs typeface="Roboto Mono"/>
                <a:sym typeface="Roboto Mono"/>
              </a:rPr>
              <a:t>String</a:t>
            </a:r>
            <a:r>
              <a:rPr lang="en-US" sz="1900">
                <a:solidFill>
                  <a:srgbClr val="37474F"/>
                </a:solidFill>
                <a:latin typeface="Roboto Mono"/>
                <a:ea typeface="Roboto Mono"/>
                <a:cs typeface="Roboto Mono"/>
                <a:sym typeface="Roboto Mono"/>
              </a:rPr>
              <a:t>) : </a:t>
            </a:r>
            <a:r>
              <a:rPr lang="en-US" sz="1900">
                <a:solidFill>
                  <a:srgbClr val="9C27B0"/>
                </a:solidFill>
                <a:latin typeface="Roboto Mono"/>
                <a:ea typeface="Roboto Mono"/>
                <a:cs typeface="Roboto Mono"/>
                <a:sym typeface="Roboto Mono"/>
              </a:rPr>
              <a:t>GenerativeModel</a:t>
            </a: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    private val</a:t>
            </a:r>
            <a:r>
              <a:rPr lang="en-US" sz="1900">
                <a:solidFill>
                  <a:srgbClr val="37474F"/>
                </a:solidFill>
                <a:latin typeface="Roboto Mono"/>
                <a:ea typeface="Roboto Mono"/>
                <a:cs typeface="Roboto Mono"/>
                <a:sym typeface="Roboto Mono"/>
              </a:rPr>
              <a:t> model </a:t>
            </a:r>
            <a:r>
              <a:rPr lang="en-US" sz="1900">
                <a:solidFill>
                  <a:srgbClr val="3F51B5"/>
                </a:solidFill>
                <a:latin typeface="Roboto Mono"/>
                <a:ea typeface="Roboto Mono"/>
                <a:cs typeface="Roboto Mono"/>
                <a:sym typeface="Roboto Mono"/>
              </a:rPr>
              <a:t>by</a:t>
            </a:r>
            <a:r>
              <a:rPr lang="en-US" sz="1900">
                <a:solidFill>
                  <a:srgbClr val="9C27B0"/>
                </a:solidFill>
                <a:latin typeface="Roboto Mono"/>
                <a:ea typeface="Roboto Mono"/>
                <a:cs typeface="Roboto Mono"/>
                <a:sym typeface="Roboto Mono"/>
              </a:rPr>
              <a:t> lazy</a:t>
            </a: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9C27B0"/>
                </a:solidFill>
                <a:latin typeface="Roboto Mono"/>
                <a:ea typeface="Roboto Mono"/>
                <a:cs typeface="Roboto Mono"/>
                <a:sym typeface="Roboto Mono"/>
              </a:rPr>
              <a:t>        GeminiApiGenerativeModel</a:t>
            </a:r>
            <a:r>
              <a:rPr lang="en-US" sz="1900">
                <a:solidFill>
                  <a:srgbClr val="37474F"/>
                </a:solidFill>
                <a:latin typeface="Roboto Mono"/>
                <a:ea typeface="Roboto Mono"/>
                <a:cs typeface="Roboto Mono"/>
                <a:sym typeface="Roboto Mono"/>
              </a:rPr>
              <a:t>(</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            ..</a:t>
            </a:r>
            <a:r>
              <a:rPr lang="en-US" sz="1900">
                <a:solidFill>
                  <a:srgbClr val="37474F"/>
                </a:solidFill>
                <a:latin typeface="Roboto Mono"/>
                <a:ea typeface="Roboto Mono"/>
                <a:cs typeface="Roboto Mono"/>
                <a:sym typeface="Roboto Mono"/>
              </a:rPr>
              <a:t>.</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    </a:t>
            </a:r>
            <a:r>
              <a:rPr b="1" lang="en-US" sz="1900">
                <a:solidFill>
                  <a:srgbClr val="3F51B5"/>
                </a:solidFill>
                <a:latin typeface="Roboto Mono"/>
                <a:ea typeface="Roboto Mono"/>
                <a:cs typeface="Roboto Mono"/>
                <a:sym typeface="Roboto Mono"/>
              </a:rPr>
              <a:t>override suspend fun</a:t>
            </a:r>
            <a:r>
              <a:rPr b="1" lang="en-US" sz="1900">
                <a:solidFill>
                  <a:srgbClr val="9C27B0"/>
                </a:solidFill>
                <a:latin typeface="Roboto Mono"/>
                <a:ea typeface="Roboto Mono"/>
                <a:cs typeface="Roboto Mono"/>
                <a:sym typeface="Roboto Mono"/>
              </a:rPr>
              <a:t> generateStory</a:t>
            </a:r>
            <a:r>
              <a:rPr b="1" lang="en-US" sz="1900">
                <a:solidFill>
                  <a:srgbClr val="37474F"/>
                </a:solidFill>
                <a:latin typeface="Roboto Mono"/>
                <a:ea typeface="Roboto Mono"/>
                <a:cs typeface="Roboto Mono"/>
                <a:sym typeface="Roboto Mono"/>
              </a:rPr>
              <a:t>(prompt: </a:t>
            </a:r>
            <a:r>
              <a:rPr b="1" lang="en-US" sz="1900">
                <a:solidFill>
                  <a:srgbClr val="9C27B0"/>
                </a:solidFill>
                <a:latin typeface="Roboto Mono"/>
                <a:ea typeface="Roboto Mono"/>
                <a:cs typeface="Roboto Mono"/>
                <a:sym typeface="Roboto Mono"/>
              </a:rPr>
              <a:t>String</a:t>
            </a:r>
            <a:r>
              <a:rPr b="1" lang="en-US" sz="1900">
                <a:solidFill>
                  <a:srgbClr val="37474F"/>
                </a:solidFill>
                <a:latin typeface="Roboto Mono"/>
                <a:ea typeface="Roboto Mono"/>
                <a:cs typeface="Roboto Mono"/>
                <a:sym typeface="Roboto Mono"/>
              </a:rPr>
              <a:t>, awaitReadiness: </a:t>
            </a:r>
            <a:r>
              <a:rPr b="1" lang="en-US" sz="1900">
                <a:solidFill>
                  <a:srgbClr val="9C27B0"/>
                </a:solidFill>
                <a:latin typeface="Roboto Mono"/>
                <a:ea typeface="Roboto Mono"/>
                <a:cs typeface="Roboto Mono"/>
                <a:sym typeface="Roboto Mono"/>
              </a:rPr>
              <a:t>Boolean</a:t>
            </a:r>
            <a:r>
              <a:rPr b="1" lang="en-US" sz="1900">
                <a:solidFill>
                  <a:srgbClr val="37474F"/>
                </a:solidFill>
                <a:latin typeface="Roboto Mono"/>
                <a:ea typeface="Roboto Mono"/>
                <a:cs typeface="Roboto Mono"/>
                <a:sym typeface="Roboto Mono"/>
              </a:rPr>
              <a:t>): </a:t>
            </a:r>
            <a:r>
              <a:rPr b="1" lang="en-US" sz="1900">
                <a:solidFill>
                  <a:srgbClr val="9C27B0"/>
                </a:solidFill>
                <a:latin typeface="Roboto Mono"/>
                <a:ea typeface="Roboto Mono"/>
                <a:cs typeface="Roboto Mono"/>
                <a:sym typeface="Roboto Mono"/>
              </a:rPr>
              <a:t>Result</a:t>
            </a:r>
            <a:r>
              <a:rPr b="1" lang="en-US" sz="1900">
                <a:solidFill>
                  <a:srgbClr val="37474F"/>
                </a:solidFill>
                <a:latin typeface="Roboto Mono"/>
                <a:ea typeface="Roboto Mono"/>
                <a:cs typeface="Roboto Mono"/>
                <a:sym typeface="Roboto Mono"/>
              </a:rPr>
              <a:t>&lt;</a:t>
            </a:r>
            <a:r>
              <a:rPr b="1" lang="en-US" sz="1900">
                <a:solidFill>
                  <a:srgbClr val="9C27B0"/>
                </a:solidFill>
                <a:latin typeface="Roboto Mono"/>
                <a:ea typeface="Roboto Mono"/>
                <a:cs typeface="Roboto Mono"/>
                <a:sym typeface="Roboto Mono"/>
              </a:rPr>
              <a:t>String</a:t>
            </a:r>
            <a:r>
              <a:rPr b="1" lang="en-US" sz="1900">
                <a:solidFill>
                  <a:srgbClr val="37474F"/>
                </a:solidFill>
                <a:latin typeface="Roboto Mono"/>
                <a:ea typeface="Roboto Mono"/>
                <a:cs typeface="Roboto Mono"/>
                <a:sym typeface="Roboto Mono"/>
              </a:rPr>
              <a:t>&gt; {</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F51B5"/>
                </a:solidFill>
                <a:latin typeface="Roboto Mono"/>
                <a:ea typeface="Roboto Mono"/>
                <a:cs typeface="Roboto Mono"/>
                <a:sym typeface="Roboto Mono"/>
              </a:rPr>
              <a:t>        return</a:t>
            </a:r>
            <a:r>
              <a:rPr b="1" lang="en-US" sz="1900">
                <a:solidFill>
                  <a:srgbClr val="9C27B0"/>
                </a:solidFill>
                <a:latin typeface="Roboto Mono"/>
                <a:ea typeface="Roboto Mono"/>
                <a:cs typeface="Roboto Mono"/>
                <a:sym typeface="Roboto Mono"/>
              </a:rPr>
              <a:t> runCatching</a:t>
            </a:r>
            <a:r>
              <a:rPr b="1" lang="en-US" sz="1900">
                <a:solidFill>
                  <a:srgbClr val="37474F"/>
                </a:solidFill>
                <a:latin typeface="Roboto Mono"/>
                <a:ea typeface="Roboto Mono"/>
                <a:cs typeface="Roboto Mono"/>
                <a:sym typeface="Roboto Mono"/>
              </a:rPr>
              <a:t> {</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F51B5"/>
                </a:solidFill>
                <a:latin typeface="Roboto Mono"/>
                <a:ea typeface="Roboto Mono"/>
                <a:cs typeface="Roboto Mono"/>
                <a:sym typeface="Roboto Mono"/>
              </a:rPr>
              <a:t>            val</a:t>
            </a:r>
            <a:r>
              <a:rPr b="1" lang="en-US" sz="1900">
                <a:solidFill>
                  <a:srgbClr val="37474F"/>
                </a:solidFill>
                <a:latin typeface="Roboto Mono"/>
                <a:ea typeface="Roboto Mono"/>
                <a:cs typeface="Roboto Mono"/>
                <a:sym typeface="Roboto Mono"/>
              </a:rPr>
              <a:t> input </a:t>
            </a:r>
            <a:r>
              <a:rPr b="1" lang="en-US" sz="1900">
                <a:solidFill>
                  <a:srgbClr val="3F51B5"/>
                </a:solidFill>
                <a:latin typeface="Roboto Mono"/>
                <a:ea typeface="Roboto Mono"/>
                <a:cs typeface="Roboto Mono"/>
                <a:sym typeface="Roboto Mono"/>
              </a:rPr>
              <a:t>=</a:t>
            </a:r>
            <a:r>
              <a:rPr b="1" lang="en-US" sz="1900">
                <a:solidFill>
                  <a:srgbClr val="9C27B0"/>
                </a:solidFill>
                <a:latin typeface="Roboto Mono"/>
                <a:ea typeface="Roboto Mono"/>
                <a:cs typeface="Roboto Mono"/>
                <a:sym typeface="Roboto Mono"/>
              </a:rPr>
              <a:t> content</a:t>
            </a:r>
            <a:r>
              <a:rPr b="1" lang="en-US" sz="1900">
                <a:solidFill>
                  <a:srgbClr val="37474F"/>
                </a:solidFill>
                <a:latin typeface="Roboto Mono"/>
                <a:ea typeface="Roboto Mono"/>
                <a:cs typeface="Roboto Mono"/>
                <a:sym typeface="Roboto Mono"/>
              </a:rPr>
              <a:t> { </a:t>
            </a:r>
            <a:r>
              <a:rPr b="1" lang="en-US" sz="1900">
                <a:solidFill>
                  <a:srgbClr val="9C27B0"/>
                </a:solidFill>
                <a:latin typeface="Roboto Mono"/>
                <a:ea typeface="Roboto Mono"/>
                <a:cs typeface="Roboto Mono"/>
                <a:sym typeface="Roboto Mono"/>
              </a:rPr>
              <a:t>text</a:t>
            </a:r>
            <a:r>
              <a:rPr b="1" lang="en-US" sz="1900">
                <a:solidFill>
                  <a:srgbClr val="37474F"/>
                </a:solidFill>
                <a:latin typeface="Roboto Mono"/>
                <a:ea typeface="Roboto Mono"/>
                <a:cs typeface="Roboto Mono"/>
                <a:sym typeface="Roboto Mono"/>
              </a:rPr>
              <a:t>(prompt) }</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F51B5"/>
                </a:solidFill>
                <a:latin typeface="Roboto Mono"/>
                <a:ea typeface="Roboto Mono"/>
                <a:cs typeface="Roboto Mono"/>
                <a:sym typeface="Roboto Mono"/>
              </a:rPr>
              <a:t>            val</a:t>
            </a:r>
            <a:r>
              <a:rPr b="1" lang="en-US" sz="1900">
                <a:solidFill>
                  <a:srgbClr val="37474F"/>
                </a:solidFill>
                <a:latin typeface="Roboto Mono"/>
                <a:ea typeface="Roboto Mono"/>
                <a:cs typeface="Roboto Mono"/>
                <a:sym typeface="Roboto Mono"/>
              </a:rPr>
              <a:t> response </a:t>
            </a:r>
            <a:r>
              <a:rPr b="1" lang="en-US" sz="1900">
                <a:solidFill>
                  <a:srgbClr val="3F51B5"/>
                </a:solidFill>
                <a:latin typeface="Roboto Mono"/>
                <a:ea typeface="Roboto Mono"/>
                <a:cs typeface="Roboto Mono"/>
                <a:sym typeface="Roboto Mono"/>
              </a:rPr>
              <a:t>=</a:t>
            </a:r>
            <a:r>
              <a:rPr b="1" lang="en-US" sz="1900">
                <a:solidFill>
                  <a:srgbClr val="37474F"/>
                </a:solidFill>
                <a:latin typeface="Roboto Mono"/>
                <a:ea typeface="Roboto Mono"/>
                <a:cs typeface="Roboto Mono"/>
                <a:sym typeface="Roboto Mono"/>
              </a:rPr>
              <a:t> model.</a:t>
            </a:r>
            <a:r>
              <a:rPr b="1" lang="en-US" sz="1900">
                <a:solidFill>
                  <a:srgbClr val="9C27B0"/>
                </a:solidFill>
                <a:latin typeface="Roboto Mono"/>
                <a:ea typeface="Roboto Mono"/>
                <a:cs typeface="Roboto Mono"/>
                <a:sym typeface="Roboto Mono"/>
              </a:rPr>
              <a:t>generateContent</a:t>
            </a:r>
            <a:r>
              <a:rPr b="1" lang="en-US" sz="1900">
                <a:solidFill>
                  <a:srgbClr val="37474F"/>
                </a:solidFill>
                <a:latin typeface="Roboto Mono"/>
                <a:ea typeface="Roboto Mono"/>
                <a:cs typeface="Roboto Mono"/>
                <a:sym typeface="Roboto Mono"/>
              </a:rPr>
              <a:t>(input)</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response.text ?: </a:t>
            </a:r>
            <a:r>
              <a:rPr b="1" lang="en-US" sz="1900">
                <a:solidFill>
                  <a:srgbClr val="3F51B5"/>
                </a:solidFill>
                <a:latin typeface="Roboto Mono"/>
                <a:ea typeface="Roboto Mono"/>
                <a:cs typeface="Roboto Mono"/>
                <a:sym typeface="Roboto Mono"/>
              </a:rPr>
              <a:t>throw</a:t>
            </a:r>
            <a:r>
              <a:rPr b="1" lang="en-US" sz="1900">
                <a:solidFill>
                  <a:srgbClr val="9C27B0"/>
                </a:solidFill>
                <a:latin typeface="Roboto Mono"/>
                <a:ea typeface="Roboto Mono"/>
                <a:cs typeface="Roboto Mono"/>
                <a:sym typeface="Roboto Mono"/>
              </a:rPr>
              <a:t> UnsupportedOperationException</a:t>
            </a:r>
            <a:r>
              <a:rPr b="1" lang="en-US" sz="1900">
                <a:solidFill>
                  <a:srgbClr val="37474F"/>
                </a:solidFill>
                <a:latin typeface="Roboto Mono"/>
                <a:ea typeface="Roboto Mono"/>
                <a:cs typeface="Roboto Mono"/>
                <a:sym typeface="Roboto Mono"/>
              </a:rPr>
              <a:t>(</a:t>
            </a:r>
            <a:r>
              <a:rPr b="1" lang="en-US" sz="1900">
                <a:solidFill>
                  <a:srgbClr val="388E3C"/>
                </a:solidFill>
                <a:latin typeface="Roboto Mono"/>
                <a:ea typeface="Roboto Mono"/>
                <a:cs typeface="Roboto Mono"/>
                <a:sym typeface="Roboto Mono"/>
              </a:rPr>
              <a:t>"No text returned from model"</a:t>
            </a:r>
            <a:r>
              <a:rPr b="1" lang="en-US" sz="1900">
                <a:solidFill>
                  <a:srgbClr val="37474F"/>
                </a:solidFill>
                <a:latin typeface="Roboto Mono"/>
                <a:ea typeface="Roboto Mono"/>
                <a:cs typeface="Roboto Mono"/>
                <a:sym typeface="Roboto Mono"/>
              </a:rPr>
              <a:t>)</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lnSpc>
                <a:spcPct val="148026"/>
              </a:lnSpc>
              <a:spcBef>
                <a:spcPts val="0"/>
              </a:spcBef>
              <a:spcAft>
                <a:spcPts val="0"/>
              </a:spcAft>
              <a:buNone/>
            </a:pPr>
            <a:r>
              <a:rPr lang="en-US" sz="1900">
                <a:solidFill>
                  <a:srgbClr val="37474F"/>
                </a:solidFill>
                <a:latin typeface="Roboto Mono"/>
                <a:ea typeface="Roboto Mono"/>
                <a:cs typeface="Roboto Mono"/>
                <a:sym typeface="Roboto Mono"/>
              </a:rPr>
              <a:t>}</a:t>
            </a:r>
            <a:endParaRPr sz="1900">
              <a:solidFill>
                <a:srgbClr val="37474F"/>
              </a:solidFill>
              <a:latin typeface="Roboto Mono"/>
              <a:ea typeface="Roboto Mono"/>
              <a:cs typeface="Roboto Mono"/>
              <a:sym typeface="Roboto Mono"/>
            </a:endParaRPr>
          </a:p>
        </p:txBody>
      </p:sp>
      <p:sp>
        <p:nvSpPr>
          <p:cNvPr id="424" name="Google Shape;424;p35"/>
          <p:cNvSpPr txBox="1"/>
          <p:nvPr/>
        </p:nvSpPr>
        <p:spPr>
          <a:xfrm>
            <a:off x="3870575" y="7429200"/>
            <a:ext cx="13536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commonMain.</a:t>
            </a:r>
            <a:r>
              <a:rPr lang="en-US" sz="1900">
                <a:solidFill>
                  <a:srgbClr val="9C27B0"/>
                </a:solidFill>
                <a:latin typeface="Roboto Mono"/>
                <a:ea typeface="Roboto Mono"/>
                <a:cs typeface="Roboto Mono"/>
                <a:sym typeface="Roboto Mono"/>
              </a:rPr>
              <a:t>dependencies</a:t>
            </a: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9C27B0"/>
                </a:solidFill>
                <a:latin typeface="Roboto Mono"/>
                <a:ea typeface="Roboto Mono"/>
                <a:cs typeface="Roboto Mono"/>
                <a:sym typeface="Roboto Mono"/>
              </a:rPr>
              <a:t>    implementation</a:t>
            </a:r>
            <a:r>
              <a:rPr lang="en-US" sz="1900">
                <a:solidFill>
                  <a:srgbClr val="37474F"/>
                </a:solidFill>
                <a:latin typeface="Roboto Mono"/>
                <a:ea typeface="Roboto Mono"/>
                <a:cs typeface="Roboto Mono"/>
                <a:sym typeface="Roboto Mono"/>
              </a:rPr>
              <a:t>(</a:t>
            </a:r>
            <a:r>
              <a:rPr lang="en-US" sz="1900">
                <a:solidFill>
                  <a:srgbClr val="388E3C"/>
                </a:solidFill>
                <a:latin typeface="Roboto Mono"/>
                <a:ea typeface="Roboto Mono"/>
                <a:cs typeface="Roboto Mono"/>
                <a:sym typeface="Roboto Mono"/>
              </a:rPr>
              <a:t>"dev.shreyaspatil.generativeai:generativeai-google:&lt;version&gt;"</a:t>
            </a:r>
            <a:r>
              <a:rPr lang="en-US" sz="1900">
                <a:solidFill>
                  <a:srgbClr val="37474F"/>
                </a:solidFill>
                <a:latin typeface="Roboto Mono"/>
                <a:ea typeface="Roboto Mono"/>
                <a:cs typeface="Roboto Mono"/>
                <a:sym typeface="Roboto Mono"/>
              </a:rPr>
              <a:t>)</a:t>
            </a:r>
            <a:endParaRPr sz="1900">
              <a:solidFill>
                <a:schemeClr val="dk1"/>
              </a:solidFill>
              <a:latin typeface="Roboto Mono"/>
              <a:ea typeface="Roboto Mono"/>
              <a:cs typeface="Roboto Mono"/>
              <a:sym typeface="Roboto Mono"/>
            </a:endParaRPr>
          </a:p>
          <a:p>
            <a:pPr indent="0" lvl="0" marL="0" rtl="0" algn="l">
              <a:lnSpc>
                <a:spcPct val="148026"/>
              </a:lnSpc>
              <a:spcBef>
                <a:spcPts val="0"/>
              </a:spcBef>
              <a:spcAft>
                <a:spcPts val="0"/>
              </a:spcAft>
              <a:buNone/>
            </a:pPr>
            <a:r>
              <a:rPr lang="en-US" sz="1900">
                <a:solidFill>
                  <a:srgbClr val="37474F"/>
                </a:solidFill>
                <a:latin typeface="Roboto Mono"/>
                <a:ea typeface="Roboto Mono"/>
                <a:cs typeface="Roboto Mono"/>
                <a:sym typeface="Roboto Mono"/>
              </a:rPr>
              <a:t>}</a:t>
            </a:r>
            <a:endParaRPr sz="1900">
              <a:solidFill>
                <a:srgbClr val="37474F"/>
              </a:solidFill>
              <a:latin typeface="Roboto Mono"/>
              <a:ea typeface="Roboto Mono"/>
              <a:cs typeface="Roboto Mono"/>
              <a:sym typeface="Roboto Mono"/>
            </a:endParaRPr>
          </a:p>
        </p:txBody>
      </p:sp>
      <p:sp>
        <p:nvSpPr>
          <p:cNvPr id="425" name="Google Shape;425;p35"/>
          <p:cNvSpPr txBox="1"/>
          <p:nvPr/>
        </p:nvSpPr>
        <p:spPr>
          <a:xfrm flipH="1">
            <a:off x="4531625" y="9355550"/>
            <a:ext cx="11116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Manrope"/>
                <a:ea typeface="Manrope"/>
                <a:cs typeface="Manrope"/>
                <a:sym typeface="Manrope"/>
              </a:rPr>
              <a:t>https://github.com/PatilShreyas/generative-ai-kmp</a:t>
            </a:r>
            <a:endParaRPr sz="2100">
              <a:latin typeface="Manrope"/>
              <a:ea typeface="Manrope"/>
              <a:cs typeface="Manrope"/>
              <a:sym typeface="Manrop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36"/>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431" name="Google Shape;431;p36"/>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432" name="Google Shape;432;p36"/>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433" name="Google Shape;433;p36"/>
          <p:cNvSpPr txBox="1"/>
          <p:nvPr/>
        </p:nvSpPr>
        <p:spPr>
          <a:xfrm>
            <a:off x="99625" y="183056"/>
            <a:ext cx="16721100" cy="24270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b="0" i="0" lang="en-US" sz="7200" u="none" cap="none" strike="noStrike">
                <a:solidFill>
                  <a:srgbClr val="1B1D21"/>
                </a:solidFill>
                <a:latin typeface="Montserrat Black"/>
                <a:ea typeface="Montserrat Black"/>
                <a:cs typeface="Montserrat Black"/>
                <a:sym typeface="Montserrat Black"/>
              </a:rPr>
              <a:t>GENERATIVEMODEL </a:t>
            </a:r>
            <a:r>
              <a:rPr lang="en-US" sz="7200">
                <a:solidFill>
                  <a:srgbClr val="1B1D21"/>
                </a:solidFill>
                <a:latin typeface="Montserrat Black"/>
                <a:ea typeface="Montserrat Black"/>
                <a:cs typeface="Montserrat Black"/>
                <a:sym typeface="Montserrat Black"/>
              </a:rPr>
              <a:t>IMPLEMENTATION (GEMINI)</a:t>
            </a:r>
            <a:endParaRPr/>
          </a:p>
        </p:txBody>
      </p:sp>
      <p:pic>
        <p:nvPicPr>
          <p:cNvPr id="434" name="Google Shape;434;p36"/>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sp>
        <p:nvSpPr>
          <p:cNvPr id="435" name="Google Shape;435;p36"/>
          <p:cNvSpPr txBox="1"/>
          <p:nvPr/>
        </p:nvSpPr>
        <p:spPr>
          <a:xfrm flipH="1">
            <a:off x="4531625" y="9355550"/>
            <a:ext cx="11116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Manrope"/>
                <a:ea typeface="Manrope"/>
                <a:cs typeface="Manrope"/>
                <a:sym typeface="Manrope"/>
              </a:rPr>
              <a:t>https://github.com/PatilShreyas/generative-ai-kmp</a:t>
            </a:r>
            <a:endParaRPr sz="2100">
              <a:latin typeface="Manrope"/>
              <a:ea typeface="Manrope"/>
              <a:cs typeface="Manrope"/>
              <a:sym typeface="Manrope"/>
            </a:endParaRPr>
          </a:p>
        </p:txBody>
      </p:sp>
      <p:sp>
        <p:nvSpPr>
          <p:cNvPr id="436" name="Google Shape;436;p36"/>
          <p:cNvSpPr txBox="1"/>
          <p:nvPr/>
        </p:nvSpPr>
        <p:spPr>
          <a:xfrm>
            <a:off x="2297500" y="3511950"/>
            <a:ext cx="129156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9C27B0"/>
                </a:solidFill>
                <a:latin typeface="Roboto Mono"/>
                <a:ea typeface="Roboto Mono"/>
                <a:cs typeface="Roboto Mono"/>
                <a:sym typeface="Roboto Mono"/>
              </a:rPr>
              <a:t>GeminiApiGenerativeModel</a:t>
            </a:r>
            <a:r>
              <a:rPr lang="en-US" sz="2500">
                <a:solidFill>
                  <a:srgbClr val="37474F"/>
                </a:solidFill>
                <a:latin typeface="Roboto Mono"/>
                <a:ea typeface="Roboto Mono"/>
                <a:cs typeface="Roboto Mono"/>
                <a:sym typeface="Roboto Mono"/>
              </a:rPr>
              <a:t>(</a:t>
            </a:r>
            <a:endParaRPr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37474F"/>
                </a:solidFill>
                <a:latin typeface="Roboto Mono"/>
                <a:ea typeface="Roboto Mono"/>
                <a:cs typeface="Roboto Mono"/>
                <a:sym typeface="Roboto Mono"/>
              </a:rPr>
              <a:t>    </a:t>
            </a:r>
            <a:r>
              <a:rPr b="1" lang="en-US" sz="2500">
                <a:solidFill>
                  <a:srgbClr val="37474F"/>
                </a:solidFill>
                <a:latin typeface="Roboto Mono"/>
                <a:ea typeface="Roboto Mono"/>
                <a:cs typeface="Roboto Mono"/>
                <a:sym typeface="Roboto Mono"/>
              </a:rPr>
              <a:t>modelName </a:t>
            </a:r>
            <a:r>
              <a:rPr b="1" lang="en-US" sz="2500">
                <a:solidFill>
                  <a:srgbClr val="3F51B5"/>
                </a:solidFill>
                <a:latin typeface="Roboto Mono"/>
                <a:ea typeface="Roboto Mono"/>
                <a:cs typeface="Roboto Mono"/>
                <a:sym typeface="Roboto Mono"/>
              </a:rPr>
              <a:t>=</a:t>
            </a:r>
            <a:r>
              <a:rPr b="1" lang="en-US" sz="2500">
                <a:solidFill>
                  <a:srgbClr val="388E3C"/>
                </a:solidFill>
                <a:latin typeface="Roboto Mono"/>
                <a:ea typeface="Roboto Mono"/>
                <a:cs typeface="Roboto Mono"/>
                <a:sym typeface="Roboto Mono"/>
              </a:rPr>
              <a:t> "gemini-2.0-flash"</a:t>
            </a:r>
            <a:r>
              <a:rPr b="1" lang="en-US" sz="2500">
                <a:solidFill>
                  <a:srgbClr val="37474F"/>
                </a:solidFill>
                <a:latin typeface="Roboto Mono"/>
                <a:ea typeface="Roboto Mono"/>
                <a:cs typeface="Roboto Mono"/>
                <a:sym typeface="Roboto Mono"/>
              </a:rPr>
              <a:t>,</a:t>
            </a:r>
            <a:endParaRPr b="1"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00">
                <a:solidFill>
                  <a:srgbClr val="37474F"/>
                </a:solidFill>
                <a:latin typeface="Roboto Mono"/>
                <a:ea typeface="Roboto Mono"/>
                <a:cs typeface="Roboto Mono"/>
                <a:sym typeface="Roboto Mono"/>
              </a:rPr>
              <a:t>    apiKey </a:t>
            </a:r>
            <a:r>
              <a:rPr b="1" lang="en-US" sz="2500">
                <a:solidFill>
                  <a:srgbClr val="3F51B5"/>
                </a:solidFill>
                <a:latin typeface="Roboto Mono"/>
                <a:ea typeface="Roboto Mono"/>
                <a:cs typeface="Roboto Mono"/>
                <a:sym typeface="Roboto Mono"/>
              </a:rPr>
              <a:t>=</a:t>
            </a:r>
            <a:r>
              <a:rPr b="1" lang="en-US" sz="2500">
                <a:solidFill>
                  <a:srgbClr val="37474F"/>
                </a:solidFill>
                <a:latin typeface="Roboto Mono"/>
                <a:ea typeface="Roboto Mono"/>
                <a:cs typeface="Roboto Mono"/>
                <a:sym typeface="Roboto Mono"/>
              </a:rPr>
              <a:t> apiKey,</a:t>
            </a:r>
            <a:endParaRPr b="1"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00">
                <a:solidFill>
                  <a:srgbClr val="37474F"/>
                </a:solidFill>
                <a:latin typeface="Roboto Mono"/>
                <a:ea typeface="Roboto Mono"/>
                <a:cs typeface="Roboto Mono"/>
                <a:sym typeface="Roboto Mono"/>
              </a:rPr>
              <a:t>    generationConfig </a:t>
            </a:r>
            <a:r>
              <a:rPr b="1" lang="en-US" sz="2500">
                <a:solidFill>
                  <a:srgbClr val="3F51B5"/>
                </a:solidFill>
                <a:latin typeface="Roboto Mono"/>
                <a:ea typeface="Roboto Mono"/>
                <a:cs typeface="Roboto Mono"/>
                <a:sym typeface="Roboto Mono"/>
              </a:rPr>
              <a:t>=</a:t>
            </a:r>
            <a:r>
              <a:rPr b="1" lang="en-US" sz="2500">
                <a:solidFill>
                  <a:srgbClr val="37474F"/>
                </a:solidFill>
                <a:latin typeface="Roboto Mono"/>
                <a:ea typeface="Roboto Mono"/>
                <a:cs typeface="Roboto Mono"/>
                <a:sym typeface="Roboto Mono"/>
              </a:rPr>
              <a:t> GenerationConfig.</a:t>
            </a:r>
            <a:r>
              <a:rPr b="1" lang="en-US" sz="2500">
                <a:solidFill>
                  <a:srgbClr val="9C27B0"/>
                </a:solidFill>
                <a:latin typeface="Roboto Mono"/>
                <a:ea typeface="Roboto Mono"/>
                <a:cs typeface="Roboto Mono"/>
                <a:sym typeface="Roboto Mono"/>
              </a:rPr>
              <a:t>Builder</a:t>
            </a:r>
            <a:r>
              <a:rPr b="1" lang="en-US" sz="2500">
                <a:solidFill>
                  <a:srgbClr val="37474F"/>
                </a:solidFill>
                <a:latin typeface="Roboto Mono"/>
                <a:ea typeface="Roboto Mono"/>
                <a:cs typeface="Roboto Mono"/>
                <a:sym typeface="Roboto Mono"/>
              </a:rPr>
              <a:t>().</a:t>
            </a:r>
            <a:r>
              <a:rPr b="1" lang="en-US" sz="2500">
                <a:solidFill>
                  <a:srgbClr val="9C27B0"/>
                </a:solidFill>
                <a:latin typeface="Roboto Mono"/>
                <a:ea typeface="Roboto Mono"/>
                <a:cs typeface="Roboto Mono"/>
                <a:sym typeface="Roboto Mono"/>
              </a:rPr>
              <a:t>apply</a:t>
            </a:r>
            <a:r>
              <a:rPr b="1" lang="en-US" sz="2500">
                <a:solidFill>
                  <a:srgbClr val="37474F"/>
                </a:solidFill>
                <a:latin typeface="Roboto Mono"/>
                <a:ea typeface="Roboto Mono"/>
                <a:cs typeface="Roboto Mono"/>
                <a:sym typeface="Roboto Mono"/>
              </a:rPr>
              <a:t> {</a:t>
            </a:r>
            <a:endParaRPr b="1"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00">
                <a:solidFill>
                  <a:srgbClr val="37474F"/>
                </a:solidFill>
                <a:latin typeface="Roboto Mono"/>
                <a:ea typeface="Roboto Mono"/>
                <a:cs typeface="Roboto Mono"/>
                <a:sym typeface="Roboto Mono"/>
              </a:rPr>
              <a:t>        topK </a:t>
            </a:r>
            <a:r>
              <a:rPr b="1" lang="en-US" sz="2500">
                <a:solidFill>
                  <a:srgbClr val="3F51B5"/>
                </a:solidFill>
                <a:latin typeface="Roboto Mono"/>
                <a:ea typeface="Roboto Mono"/>
                <a:cs typeface="Roboto Mono"/>
                <a:sym typeface="Roboto Mono"/>
              </a:rPr>
              <a:t>=</a:t>
            </a:r>
            <a:r>
              <a:rPr b="1" lang="en-US" sz="2500">
                <a:solidFill>
                  <a:srgbClr val="C53929"/>
                </a:solidFill>
                <a:latin typeface="Roboto Mono"/>
                <a:ea typeface="Roboto Mono"/>
                <a:cs typeface="Roboto Mono"/>
                <a:sym typeface="Roboto Mono"/>
              </a:rPr>
              <a:t> 40</a:t>
            </a:r>
            <a:endParaRPr b="1"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00">
                <a:solidFill>
                  <a:srgbClr val="37474F"/>
                </a:solidFill>
                <a:latin typeface="Roboto Mono"/>
                <a:ea typeface="Roboto Mono"/>
                <a:cs typeface="Roboto Mono"/>
                <a:sym typeface="Roboto Mono"/>
              </a:rPr>
              <a:t>    }</a:t>
            </a:r>
            <a:endParaRPr b="1"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00">
                <a:solidFill>
                  <a:srgbClr val="37474F"/>
                </a:solidFill>
                <a:latin typeface="Roboto Mono"/>
                <a:ea typeface="Roboto Mono"/>
                <a:cs typeface="Roboto Mono"/>
                <a:sym typeface="Roboto Mono"/>
              </a:rPr>
              <a:t>        .</a:t>
            </a:r>
            <a:r>
              <a:rPr b="1" lang="en-US" sz="2500">
                <a:solidFill>
                  <a:srgbClr val="9C27B0"/>
                </a:solidFill>
                <a:latin typeface="Roboto Mono"/>
                <a:ea typeface="Roboto Mono"/>
                <a:cs typeface="Roboto Mono"/>
                <a:sym typeface="Roboto Mono"/>
              </a:rPr>
              <a:t>build</a:t>
            </a:r>
            <a:r>
              <a:rPr b="1" lang="en-US" sz="2500">
                <a:solidFill>
                  <a:srgbClr val="37474F"/>
                </a:solidFill>
                <a:latin typeface="Roboto Mono"/>
                <a:ea typeface="Roboto Mono"/>
                <a:cs typeface="Roboto Mono"/>
                <a:sym typeface="Roboto Mono"/>
              </a:rPr>
              <a:t>()</a:t>
            </a:r>
            <a:endParaRPr b="1" sz="2500">
              <a:solidFill>
                <a:schemeClr val="dk1"/>
              </a:solidFill>
              <a:latin typeface="Roboto Mono"/>
              <a:ea typeface="Roboto Mono"/>
              <a:cs typeface="Roboto Mono"/>
              <a:sym typeface="Roboto Mono"/>
            </a:endParaRPr>
          </a:p>
          <a:p>
            <a:pPr indent="0" lvl="0" marL="0" rtl="0" algn="l">
              <a:lnSpc>
                <a:spcPct val="148026"/>
              </a:lnSpc>
              <a:spcBef>
                <a:spcPts val="0"/>
              </a:spcBef>
              <a:spcAft>
                <a:spcPts val="0"/>
              </a:spcAft>
              <a:buNone/>
            </a:pPr>
            <a:r>
              <a:rPr b="1" lang="en-US" sz="2500">
                <a:solidFill>
                  <a:srgbClr val="37474F"/>
                </a:solidFill>
                <a:latin typeface="Roboto Mono"/>
                <a:ea typeface="Roboto Mono"/>
                <a:cs typeface="Roboto Mono"/>
                <a:sym typeface="Roboto Mono"/>
              </a:rPr>
              <a:t>)</a:t>
            </a:r>
            <a:endParaRPr b="1" sz="2500">
              <a:solidFill>
                <a:srgbClr val="37474F"/>
              </a:solidFill>
              <a:latin typeface="Roboto Mono"/>
              <a:ea typeface="Roboto Mono"/>
              <a:cs typeface="Roboto Mono"/>
              <a:sym typeface="Roboto Mono"/>
            </a:endParaRPr>
          </a:p>
        </p:txBody>
      </p:sp>
      <p:pic>
        <p:nvPicPr>
          <p:cNvPr id="437" name="Google Shape;437;p36" title="GolpoAI - Screen_recording_20250425_154454.mp4">
            <a:hlinkClick r:id="rId7"/>
          </p:cNvPr>
          <p:cNvPicPr preferRelativeResize="0"/>
          <p:nvPr/>
        </p:nvPicPr>
        <p:blipFill>
          <a:blip r:embed="rId8">
            <a:alphaModFix/>
          </a:blip>
          <a:stretch>
            <a:fillRect/>
          </a:stretch>
        </p:blipFill>
        <p:spPr>
          <a:xfrm>
            <a:off x="14733449" y="2534025"/>
            <a:ext cx="3443375" cy="7651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000"/>
                                        <p:tgtEl>
                                          <p:spTgt spid="4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37"/>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443" name="Google Shape;443;p37"/>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444" name="Google Shape;444;p37"/>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445" name="Google Shape;445;p37"/>
          <p:cNvSpPr txBox="1"/>
          <p:nvPr/>
        </p:nvSpPr>
        <p:spPr>
          <a:xfrm>
            <a:off x="99625" y="183056"/>
            <a:ext cx="16721100" cy="11082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Gemini Models</a:t>
            </a:r>
            <a:endParaRPr/>
          </a:p>
        </p:txBody>
      </p:sp>
      <p:pic>
        <p:nvPicPr>
          <p:cNvPr id="446" name="Google Shape;446;p37"/>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pic>
        <p:nvPicPr>
          <p:cNvPr id="447" name="Google Shape;447;p37"/>
          <p:cNvPicPr preferRelativeResize="0"/>
          <p:nvPr/>
        </p:nvPicPr>
        <p:blipFill rotWithShape="1">
          <a:blip r:embed="rId7">
            <a:alphaModFix/>
          </a:blip>
          <a:srcRect b="4469" l="1893" r="2008" t="4140"/>
          <a:stretch/>
        </p:blipFill>
        <p:spPr>
          <a:xfrm>
            <a:off x="1448875" y="2131925"/>
            <a:ext cx="15371851" cy="60024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38"/>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453" name="Google Shape;453;p38"/>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454" name="Google Shape;454;p38"/>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455" name="Google Shape;455;p38"/>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456" name="Google Shape;456;p38"/>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457" name="Google Shape;457;p38"/>
          <p:cNvPicPr preferRelativeResize="0"/>
          <p:nvPr/>
        </p:nvPicPr>
        <p:blipFill rotWithShape="1">
          <a:blip r:embed="rId8">
            <a:alphaModFix/>
          </a:blip>
          <a:srcRect b="0" l="0" r="0" t="0"/>
          <a:stretch/>
        </p:blipFill>
        <p:spPr>
          <a:xfrm>
            <a:off x="7162800" y="3637978"/>
            <a:ext cx="419100" cy="419100"/>
          </a:xfrm>
          <a:prstGeom prst="rect">
            <a:avLst/>
          </a:prstGeom>
          <a:noFill/>
          <a:ln>
            <a:noFill/>
          </a:ln>
        </p:spPr>
      </p:pic>
      <p:sp>
        <p:nvSpPr>
          <p:cNvPr id="458" name="Google Shape;458;p38"/>
          <p:cNvSpPr txBox="1"/>
          <p:nvPr/>
        </p:nvSpPr>
        <p:spPr>
          <a:xfrm>
            <a:off x="7250430" y="3682460"/>
            <a:ext cx="280988" cy="342900"/>
          </a:xfrm>
          <a:prstGeom prst="rect">
            <a:avLst/>
          </a:prstGeom>
          <a:noFill/>
          <a:ln>
            <a:noFill/>
          </a:ln>
        </p:spPr>
        <p:txBody>
          <a:bodyPr anchorCtr="0" anchor="t" bIns="0" lIns="0" spcFirstLastPara="1" rIns="0" wrap="square" tIns="0">
            <a:spAutoFit/>
          </a:bodyPr>
          <a:lstStyle/>
          <a:p>
            <a:pPr indent="0" lvl="0" marL="0" marR="0" rtl="0" algn="ctr">
              <a:lnSpc>
                <a:spcPct val="150057"/>
              </a:lnSpc>
              <a:spcBef>
                <a:spcPts val="0"/>
              </a:spcBef>
              <a:spcAft>
                <a:spcPts val="0"/>
              </a:spcAft>
              <a:buNone/>
            </a:pPr>
            <a:r>
              <a:rPr b="0" i="0" lang="en-US" sz="1732" u="none" cap="none" strike="noStrike">
                <a:solidFill>
                  <a:srgbClr val="FFFFFF"/>
                </a:solidFill>
                <a:latin typeface="Inter SemiBold"/>
                <a:ea typeface="Inter SemiBold"/>
                <a:cs typeface="Inter SemiBold"/>
                <a:sym typeface="Inter SemiBold"/>
              </a:rPr>
              <a:t>01</a:t>
            </a:r>
            <a:endParaRPr/>
          </a:p>
        </p:txBody>
      </p:sp>
      <p:sp>
        <p:nvSpPr>
          <p:cNvPr id="459" name="Google Shape;459;p38"/>
          <p:cNvSpPr txBox="1"/>
          <p:nvPr/>
        </p:nvSpPr>
        <p:spPr>
          <a:xfrm>
            <a:off x="7764780" y="3637978"/>
            <a:ext cx="9796462" cy="39052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USES MEDIAPIPE GENAI</a:t>
            </a:r>
            <a:endParaRPr/>
          </a:p>
        </p:txBody>
      </p:sp>
      <p:pic>
        <p:nvPicPr>
          <p:cNvPr id="460" name="Google Shape;460;p38"/>
          <p:cNvPicPr preferRelativeResize="0"/>
          <p:nvPr/>
        </p:nvPicPr>
        <p:blipFill rotWithShape="1">
          <a:blip r:embed="rId8">
            <a:alphaModFix/>
          </a:blip>
          <a:srcRect b="0" l="0" r="0" t="0"/>
          <a:stretch/>
        </p:blipFill>
        <p:spPr>
          <a:xfrm>
            <a:off x="7162800" y="4743260"/>
            <a:ext cx="419100" cy="419100"/>
          </a:xfrm>
          <a:prstGeom prst="rect">
            <a:avLst/>
          </a:prstGeom>
          <a:noFill/>
          <a:ln>
            <a:noFill/>
          </a:ln>
        </p:spPr>
      </p:pic>
      <p:sp>
        <p:nvSpPr>
          <p:cNvPr id="461" name="Google Shape;461;p38"/>
          <p:cNvSpPr txBox="1"/>
          <p:nvPr/>
        </p:nvSpPr>
        <p:spPr>
          <a:xfrm>
            <a:off x="7235000" y="4787741"/>
            <a:ext cx="309562" cy="342900"/>
          </a:xfrm>
          <a:prstGeom prst="rect">
            <a:avLst/>
          </a:prstGeom>
          <a:noFill/>
          <a:ln>
            <a:noFill/>
          </a:ln>
        </p:spPr>
        <p:txBody>
          <a:bodyPr anchorCtr="0" anchor="t" bIns="0" lIns="0" spcFirstLastPara="1" rIns="0" wrap="square" tIns="0">
            <a:spAutoFit/>
          </a:bodyPr>
          <a:lstStyle/>
          <a:p>
            <a:pPr indent="0" lvl="0" marL="0" marR="0" rtl="0" algn="ctr">
              <a:lnSpc>
                <a:spcPct val="150057"/>
              </a:lnSpc>
              <a:spcBef>
                <a:spcPts val="0"/>
              </a:spcBef>
              <a:spcAft>
                <a:spcPts val="0"/>
              </a:spcAft>
              <a:buNone/>
            </a:pPr>
            <a:r>
              <a:rPr b="0" i="0" lang="en-US" sz="1732" u="none" cap="none" strike="noStrike">
                <a:solidFill>
                  <a:srgbClr val="FFFFFF"/>
                </a:solidFill>
                <a:latin typeface="Inter SemiBold"/>
                <a:ea typeface="Inter SemiBold"/>
                <a:cs typeface="Inter SemiBold"/>
                <a:sym typeface="Inter SemiBold"/>
              </a:rPr>
              <a:t>02</a:t>
            </a:r>
            <a:endParaRPr/>
          </a:p>
        </p:txBody>
      </p:sp>
      <p:sp>
        <p:nvSpPr>
          <p:cNvPr id="462" name="Google Shape;462;p38"/>
          <p:cNvSpPr txBox="1"/>
          <p:nvPr/>
        </p:nvSpPr>
        <p:spPr>
          <a:xfrm>
            <a:off x="7764780" y="4743260"/>
            <a:ext cx="9796462" cy="39052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TEXTGENERATOR EXPECT/ACTUAL</a:t>
            </a:r>
            <a:endParaRPr/>
          </a:p>
        </p:txBody>
      </p:sp>
      <p:sp>
        <p:nvSpPr>
          <p:cNvPr id="463" name="Google Shape;463;p38"/>
          <p:cNvSpPr txBox="1"/>
          <p:nvPr/>
        </p:nvSpPr>
        <p:spPr>
          <a:xfrm>
            <a:off x="7764780" y="5200840"/>
            <a:ext cx="9796462" cy="35242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800" u="none" cap="none" strike="noStrike">
                <a:solidFill>
                  <a:srgbClr val="1B1D21"/>
                </a:solidFill>
                <a:latin typeface="Manrope"/>
                <a:ea typeface="Manrope"/>
                <a:cs typeface="Manrope"/>
                <a:sym typeface="Manrope"/>
              </a:rPr>
              <a:t>for platform-specific code</a:t>
            </a:r>
            <a:endParaRPr/>
          </a:p>
        </p:txBody>
      </p:sp>
      <p:pic>
        <p:nvPicPr>
          <p:cNvPr id="464" name="Google Shape;464;p38"/>
          <p:cNvPicPr preferRelativeResize="0"/>
          <p:nvPr/>
        </p:nvPicPr>
        <p:blipFill rotWithShape="1">
          <a:blip r:embed="rId8">
            <a:alphaModFix/>
          </a:blip>
          <a:srcRect b="0" l="0" r="0" t="0"/>
          <a:stretch/>
        </p:blipFill>
        <p:spPr>
          <a:xfrm>
            <a:off x="7162800" y="5848540"/>
            <a:ext cx="419100" cy="419100"/>
          </a:xfrm>
          <a:prstGeom prst="rect">
            <a:avLst/>
          </a:prstGeom>
          <a:noFill/>
          <a:ln>
            <a:noFill/>
          </a:ln>
        </p:spPr>
      </p:pic>
      <p:sp>
        <p:nvSpPr>
          <p:cNvPr id="465" name="Google Shape;465;p38"/>
          <p:cNvSpPr txBox="1"/>
          <p:nvPr/>
        </p:nvSpPr>
        <p:spPr>
          <a:xfrm>
            <a:off x="7231666" y="5893022"/>
            <a:ext cx="319088" cy="342900"/>
          </a:xfrm>
          <a:prstGeom prst="rect">
            <a:avLst/>
          </a:prstGeom>
          <a:noFill/>
          <a:ln>
            <a:noFill/>
          </a:ln>
        </p:spPr>
        <p:txBody>
          <a:bodyPr anchorCtr="0" anchor="t" bIns="0" lIns="0" spcFirstLastPara="1" rIns="0" wrap="square" tIns="0">
            <a:spAutoFit/>
          </a:bodyPr>
          <a:lstStyle/>
          <a:p>
            <a:pPr indent="0" lvl="0" marL="0" marR="0" rtl="0" algn="ctr">
              <a:lnSpc>
                <a:spcPct val="150057"/>
              </a:lnSpc>
              <a:spcBef>
                <a:spcPts val="0"/>
              </a:spcBef>
              <a:spcAft>
                <a:spcPts val="0"/>
              </a:spcAft>
              <a:buNone/>
            </a:pPr>
            <a:r>
              <a:rPr b="0" i="0" lang="en-US" sz="1732" u="none" cap="none" strike="noStrike">
                <a:solidFill>
                  <a:srgbClr val="FFFFFF"/>
                </a:solidFill>
                <a:latin typeface="Inter SemiBold"/>
                <a:ea typeface="Inter SemiBold"/>
                <a:cs typeface="Inter SemiBold"/>
                <a:sym typeface="Inter SemiBold"/>
              </a:rPr>
              <a:t>03</a:t>
            </a:r>
            <a:endParaRPr/>
          </a:p>
        </p:txBody>
      </p:sp>
      <p:sp>
        <p:nvSpPr>
          <p:cNvPr id="466" name="Google Shape;466;p38"/>
          <p:cNvSpPr txBox="1"/>
          <p:nvPr/>
        </p:nvSpPr>
        <p:spPr>
          <a:xfrm>
            <a:off x="7764780" y="5848540"/>
            <a:ext cx="9796462" cy="39052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LOCALGENERATIVEMODEL</a:t>
            </a:r>
            <a:endParaRPr/>
          </a:p>
        </p:txBody>
      </p:sp>
      <p:sp>
        <p:nvSpPr>
          <p:cNvPr id="467" name="Google Shape;467;p38"/>
          <p:cNvSpPr txBox="1"/>
          <p:nvPr/>
        </p:nvSpPr>
        <p:spPr>
          <a:xfrm>
            <a:off x="7764780" y="6306026"/>
            <a:ext cx="9796462" cy="35242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800" u="none" cap="none" strike="noStrike">
                <a:solidFill>
                  <a:srgbClr val="1B1D21"/>
                </a:solidFill>
                <a:latin typeface="Manrope"/>
                <a:ea typeface="Manrope"/>
                <a:cs typeface="Manrope"/>
                <a:sym typeface="Manrope"/>
              </a:rPr>
              <a:t>wraps the logic</a:t>
            </a:r>
            <a:endParaRPr/>
          </a:p>
        </p:txBody>
      </p:sp>
      <p:pic>
        <p:nvPicPr>
          <p:cNvPr id="468" name="Google Shape;468;p38"/>
          <p:cNvPicPr preferRelativeResize="0"/>
          <p:nvPr/>
        </p:nvPicPr>
        <p:blipFill rotWithShape="1">
          <a:blip r:embed="rId9">
            <a:alphaModFix/>
          </a:blip>
          <a:srcRect b="0" l="0" r="0" t="0"/>
          <a:stretch/>
        </p:blipFill>
        <p:spPr>
          <a:xfrm>
            <a:off x="0" y="6507605"/>
            <a:ext cx="2939171" cy="3779395"/>
          </a:xfrm>
          <a:prstGeom prst="rect">
            <a:avLst/>
          </a:prstGeom>
          <a:noFill/>
          <a:ln>
            <a:noFill/>
          </a:ln>
        </p:spPr>
      </p:pic>
      <p:sp>
        <p:nvSpPr>
          <p:cNvPr id="469" name="Google Shape;469;p38"/>
          <p:cNvSpPr txBox="1"/>
          <p:nvPr/>
        </p:nvSpPr>
        <p:spPr>
          <a:xfrm>
            <a:off x="800100" y="727138"/>
            <a:ext cx="4795838" cy="1333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200" u="none" cap="none" strike="noStrike">
                <a:solidFill>
                  <a:srgbClr val="FFFFFF"/>
                </a:solidFill>
                <a:latin typeface="Montserrat Black"/>
                <a:ea typeface="Montserrat Black"/>
                <a:cs typeface="Montserrat Black"/>
                <a:sym typeface="Montserrat Black"/>
              </a:rPr>
              <a:t>OFFLINE MODE WITH GEMMA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39"/>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475" name="Google Shape;475;p39"/>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476" name="Google Shape;476;p39"/>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477" name="Google Shape;477;p39"/>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478" name="Google Shape;478;p39"/>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sp>
        <p:nvSpPr>
          <p:cNvPr id="479" name="Google Shape;479;p39"/>
          <p:cNvSpPr txBox="1"/>
          <p:nvPr/>
        </p:nvSpPr>
        <p:spPr>
          <a:xfrm>
            <a:off x="7162895" y="3143250"/>
            <a:ext cx="3129000" cy="26322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i="0" lang="en-US" sz="3600" u="none" cap="none" strike="noStrike">
                <a:solidFill>
                  <a:srgbClr val="1B1D21"/>
                </a:solidFill>
                <a:latin typeface="Montserrat Black"/>
                <a:ea typeface="Montserrat Black"/>
                <a:cs typeface="Montserrat Black"/>
                <a:sym typeface="Montserrat Black"/>
              </a:rPr>
              <a:t>DOWNLOAD .TASK FILE FROM SERVER</a:t>
            </a:r>
            <a:endParaRPr sz="800">
              <a:latin typeface="Montserrat"/>
              <a:ea typeface="Montserrat"/>
              <a:cs typeface="Montserrat"/>
              <a:sym typeface="Montserrat"/>
            </a:endParaRPr>
          </a:p>
        </p:txBody>
      </p:sp>
      <p:sp>
        <p:nvSpPr>
          <p:cNvPr id="480" name="Google Shape;480;p39"/>
          <p:cNvSpPr txBox="1"/>
          <p:nvPr/>
        </p:nvSpPr>
        <p:spPr>
          <a:xfrm>
            <a:off x="10795064" y="3143250"/>
            <a:ext cx="3129000" cy="27051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3700" u="none" cap="none" strike="noStrike">
                <a:solidFill>
                  <a:srgbClr val="1B1D21"/>
                </a:solidFill>
                <a:latin typeface="Montserrat Black"/>
                <a:ea typeface="Montserrat Black"/>
                <a:cs typeface="Montserrat Black"/>
                <a:sym typeface="Montserrat Black"/>
              </a:rPr>
              <a:t>STORE IN INTERNAL APP DIRECTORY</a:t>
            </a:r>
            <a:endParaRPr sz="900"/>
          </a:p>
        </p:txBody>
      </p:sp>
      <p:sp>
        <p:nvSpPr>
          <p:cNvPr id="481" name="Google Shape;481;p39"/>
          <p:cNvSpPr txBox="1"/>
          <p:nvPr/>
        </p:nvSpPr>
        <p:spPr>
          <a:xfrm>
            <a:off x="14427136" y="3143250"/>
            <a:ext cx="3129000" cy="2770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3000" u="none" cap="none" strike="noStrike">
                <a:solidFill>
                  <a:srgbClr val="1B1D21"/>
                </a:solidFill>
                <a:latin typeface="Montserrat Black"/>
                <a:ea typeface="Montserrat Black"/>
                <a:cs typeface="Montserrat Black"/>
                <a:sym typeface="Montserrat Black"/>
              </a:rPr>
              <a:t>INIT MEDIAPIPE LLM AFTER DOWNLOAD COMPLETES</a:t>
            </a:r>
            <a:endParaRPr sz="200"/>
          </a:p>
        </p:txBody>
      </p:sp>
      <p:pic>
        <p:nvPicPr>
          <p:cNvPr id="482" name="Google Shape;482;p39"/>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483" name="Google Shape;483;p39"/>
          <p:cNvSpPr txBox="1"/>
          <p:nvPr/>
        </p:nvSpPr>
        <p:spPr>
          <a:xfrm>
            <a:off x="800100" y="723900"/>
            <a:ext cx="4795838" cy="200025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200" u="none" cap="none" strike="noStrike">
                <a:solidFill>
                  <a:srgbClr val="FFFFFF"/>
                </a:solidFill>
                <a:latin typeface="Montserrat Black"/>
                <a:ea typeface="Montserrat Black"/>
                <a:cs typeface="Montserrat Black"/>
                <a:sym typeface="Montserrat Black"/>
              </a:rPr>
              <a:t>MODEL DOWNLOAD &amp; INITIALIZATION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40"/>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489" name="Google Shape;489;p40"/>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490" name="Google Shape;490;p40"/>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491" name="Google Shape;491;p40"/>
          <p:cNvSpPr txBox="1"/>
          <p:nvPr/>
        </p:nvSpPr>
        <p:spPr>
          <a:xfrm>
            <a:off x="99625" y="183056"/>
            <a:ext cx="16721100" cy="11082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Gemma</a:t>
            </a:r>
            <a:r>
              <a:rPr lang="en-US" sz="7200">
                <a:solidFill>
                  <a:srgbClr val="1B1D21"/>
                </a:solidFill>
                <a:latin typeface="Montserrat Black"/>
                <a:ea typeface="Montserrat Black"/>
                <a:cs typeface="Montserrat Black"/>
                <a:sym typeface="Montserrat Black"/>
              </a:rPr>
              <a:t> Models</a:t>
            </a:r>
            <a:endParaRPr/>
          </a:p>
        </p:txBody>
      </p:sp>
      <p:pic>
        <p:nvPicPr>
          <p:cNvPr id="492" name="Google Shape;492;p40"/>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pic>
        <p:nvPicPr>
          <p:cNvPr id="493" name="Google Shape;493;p40" title="Screenshot 2025-04-24 at 9.43.22 PM.png"/>
          <p:cNvPicPr preferRelativeResize="0"/>
          <p:nvPr/>
        </p:nvPicPr>
        <p:blipFill>
          <a:blip r:embed="rId7">
            <a:alphaModFix/>
          </a:blip>
          <a:stretch>
            <a:fillRect/>
          </a:stretch>
        </p:blipFill>
        <p:spPr>
          <a:xfrm>
            <a:off x="800100" y="2133600"/>
            <a:ext cx="16687800" cy="6019800"/>
          </a:xfrm>
          <a:prstGeom prst="rect">
            <a:avLst/>
          </a:prstGeom>
          <a:noFill/>
          <a:ln>
            <a:noFill/>
          </a:ln>
        </p:spPr>
      </p:pic>
      <p:sp>
        <p:nvSpPr>
          <p:cNvPr id="494" name="Google Shape;494;p40"/>
          <p:cNvSpPr txBox="1"/>
          <p:nvPr/>
        </p:nvSpPr>
        <p:spPr>
          <a:xfrm flipH="1">
            <a:off x="3634525" y="9459050"/>
            <a:ext cx="96513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latin typeface="Manrope"/>
                <a:ea typeface="Manrope"/>
                <a:cs typeface="Manrope"/>
                <a:sym typeface="Manrope"/>
              </a:rPr>
              <a:t>https://ai.google.dev/edge/mediapipe/solutions/genai/llm_inference</a:t>
            </a:r>
            <a:endParaRPr sz="2300">
              <a:latin typeface="Manrope"/>
              <a:ea typeface="Manrope"/>
              <a:cs typeface="Manrope"/>
              <a:sym typeface="Manrope"/>
            </a:endParaRPr>
          </a:p>
        </p:txBody>
      </p:sp>
      <p:sp>
        <p:nvSpPr>
          <p:cNvPr id="495" name="Google Shape;495;p40"/>
          <p:cNvSpPr txBox="1"/>
          <p:nvPr/>
        </p:nvSpPr>
        <p:spPr>
          <a:xfrm>
            <a:off x="3304375" y="1519980"/>
            <a:ext cx="10311600" cy="384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500">
                <a:solidFill>
                  <a:srgbClr val="1B1D21"/>
                </a:solidFill>
                <a:latin typeface="Manrope Light"/>
                <a:ea typeface="Manrope Light"/>
                <a:cs typeface="Manrope Light"/>
                <a:sym typeface="Manrope Light"/>
              </a:rPr>
              <a:t>That are supported by LLMInterference API</a:t>
            </a:r>
            <a:endParaRPr sz="2500">
              <a:latin typeface="Manrope Light"/>
              <a:ea typeface="Manrope Light"/>
              <a:cs typeface="Manrope Light"/>
              <a:sym typeface="Manrop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pic>
        <p:nvPicPr>
          <p:cNvPr id="500" name="Google Shape;500;p41"/>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501" name="Google Shape;501;p41"/>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502" name="Google Shape;502;p41"/>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503" name="Google Shape;503;p41"/>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504" name="Google Shape;504;p41"/>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505" name="Google Shape;505;p41"/>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506" name="Google Shape;506;p41"/>
          <p:cNvSpPr txBox="1"/>
          <p:nvPr/>
        </p:nvSpPr>
        <p:spPr>
          <a:xfrm>
            <a:off x="800100" y="723900"/>
            <a:ext cx="4795800" cy="30708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Download .task file and Store it in App Directory (Android Code)</a:t>
            </a:r>
            <a:endParaRPr/>
          </a:p>
        </p:txBody>
      </p:sp>
      <p:sp>
        <p:nvSpPr>
          <p:cNvPr id="507" name="Google Shape;507;p41"/>
          <p:cNvSpPr txBox="1"/>
          <p:nvPr/>
        </p:nvSpPr>
        <p:spPr>
          <a:xfrm>
            <a:off x="6726900" y="269075"/>
            <a:ext cx="10783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200">
                <a:latin typeface="Roboto Mono Medium"/>
                <a:ea typeface="Roboto Mono Medium"/>
                <a:cs typeface="Roboto Mono Medium"/>
                <a:sym typeface="Roboto Mono Medium"/>
              </a:rPr>
              <a:t>https://huggingface.co/google/gemma-3-1b-it</a:t>
            </a:r>
            <a:endParaRPr sz="3200">
              <a:latin typeface="Roboto Mono Medium"/>
              <a:ea typeface="Roboto Mono Medium"/>
              <a:cs typeface="Roboto Mono Medium"/>
              <a:sym typeface="Roboto Mono Medium"/>
            </a:endParaRPr>
          </a:p>
        </p:txBody>
      </p:sp>
      <p:sp>
        <p:nvSpPr>
          <p:cNvPr id="508" name="Google Shape;508;p41"/>
          <p:cNvSpPr txBox="1"/>
          <p:nvPr/>
        </p:nvSpPr>
        <p:spPr>
          <a:xfrm>
            <a:off x="6362700" y="2178600"/>
            <a:ext cx="11925300" cy="471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val</a:t>
            </a:r>
            <a:r>
              <a:rPr lang="en-US" sz="1900">
                <a:solidFill>
                  <a:srgbClr val="37474F"/>
                </a:solidFill>
                <a:latin typeface="Roboto Mono"/>
                <a:ea typeface="Roboto Mono"/>
                <a:cs typeface="Roboto Mono"/>
                <a:sym typeface="Roboto Mono"/>
              </a:rPr>
              <a:t> request </a:t>
            </a:r>
            <a:r>
              <a:rPr lang="en-US" sz="1900">
                <a:solidFill>
                  <a:srgbClr val="3F51B5"/>
                </a:solidFill>
                <a:latin typeface="Roboto Mono"/>
                <a:ea typeface="Roboto Mono"/>
                <a:cs typeface="Roboto Mono"/>
                <a:sym typeface="Roboto Mono"/>
              </a:rPr>
              <a:t>=</a:t>
            </a:r>
            <a:r>
              <a:rPr lang="en-US" sz="1900">
                <a:solidFill>
                  <a:srgbClr val="37474F"/>
                </a:solidFill>
                <a:latin typeface="Roboto Mono"/>
                <a:ea typeface="Roboto Mono"/>
                <a:cs typeface="Roboto Mono"/>
                <a:sym typeface="Roboto Mono"/>
              </a:rPr>
              <a:t> DownloadManager.</a:t>
            </a:r>
            <a:r>
              <a:rPr lang="en-US" sz="1900">
                <a:solidFill>
                  <a:srgbClr val="9C27B0"/>
                </a:solidFill>
                <a:latin typeface="Roboto Mono"/>
                <a:ea typeface="Roboto Mono"/>
                <a:cs typeface="Roboto Mono"/>
                <a:sym typeface="Roboto Mono"/>
              </a:rPr>
              <a:t>Request</a:t>
            </a:r>
            <a:r>
              <a:rPr lang="en-US" sz="1900">
                <a:solidFill>
                  <a:srgbClr val="37474F"/>
                </a:solidFill>
                <a:latin typeface="Roboto Mono"/>
                <a:ea typeface="Roboto Mono"/>
                <a:cs typeface="Roboto Mono"/>
                <a:sym typeface="Roboto Mono"/>
              </a:rPr>
              <a:t>(modelUrl.</a:t>
            </a:r>
            <a:r>
              <a:rPr lang="en-US" sz="1900">
                <a:solidFill>
                  <a:srgbClr val="9C27B0"/>
                </a:solidFill>
                <a:latin typeface="Roboto Mono"/>
                <a:ea typeface="Roboto Mono"/>
                <a:cs typeface="Roboto Mono"/>
                <a:sym typeface="Roboto Mono"/>
              </a:rPr>
              <a:t>toUri</a:t>
            </a:r>
            <a:r>
              <a:rPr lang="en-US" sz="1900">
                <a:solidFill>
                  <a:srgbClr val="37474F"/>
                </a:solidFill>
                <a:latin typeface="Roboto Mono"/>
                <a:ea typeface="Roboto Mono"/>
                <a:cs typeface="Roboto Mono"/>
                <a:sym typeface="Roboto Mono"/>
              </a:rPr>
              <a:t>())</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r>
              <a:rPr lang="en-US" sz="1900">
                <a:solidFill>
                  <a:srgbClr val="9C27B0"/>
                </a:solidFill>
                <a:latin typeface="Roboto Mono"/>
                <a:ea typeface="Roboto Mono"/>
                <a:cs typeface="Roboto Mono"/>
                <a:sym typeface="Roboto Mono"/>
              </a:rPr>
              <a:t>setNotificationVisibility</a:t>
            </a:r>
            <a:r>
              <a:rPr lang="en-US" sz="1900">
                <a:solidFill>
                  <a:srgbClr val="37474F"/>
                </a:solidFill>
                <a:latin typeface="Roboto Mono"/>
                <a:ea typeface="Roboto Mono"/>
                <a:cs typeface="Roboto Mono"/>
                <a:sym typeface="Roboto Mono"/>
              </a:rPr>
              <a:t>(DownloadManager.Request.VISIBILITY_VISIBLE) </a:t>
            </a:r>
            <a:r>
              <a:rPr lang="en-US" sz="1900">
                <a:solidFill>
                  <a:srgbClr val="D81B60"/>
                </a:solidFill>
                <a:latin typeface="Roboto Mono"/>
                <a:ea typeface="Roboto Mono"/>
                <a:cs typeface="Roboto Mono"/>
                <a:sym typeface="Roboto Mono"/>
              </a:rPr>
              <a:t>// Visibility of the download Notification</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r>
              <a:rPr lang="en-US" sz="1900">
                <a:solidFill>
                  <a:srgbClr val="9C27B0"/>
                </a:solidFill>
                <a:latin typeface="Roboto Mono"/>
                <a:ea typeface="Roboto Mono"/>
                <a:cs typeface="Roboto Mono"/>
                <a:sym typeface="Roboto Mono"/>
              </a:rPr>
              <a:t>setDestinationUri</a:t>
            </a:r>
            <a:r>
              <a:rPr lang="en-US" sz="1900">
                <a:solidFill>
                  <a:srgbClr val="37474F"/>
                </a:solidFill>
                <a:latin typeface="Roboto Mono"/>
                <a:ea typeface="Roboto Mono"/>
                <a:cs typeface="Roboto Mono"/>
                <a:sym typeface="Roboto Mono"/>
              </a:rPr>
              <a:t>(Uri.</a:t>
            </a:r>
            <a:r>
              <a:rPr lang="en-US" sz="1900">
                <a:solidFill>
                  <a:srgbClr val="9C27B0"/>
                </a:solidFill>
                <a:latin typeface="Roboto Mono"/>
                <a:ea typeface="Roboto Mono"/>
                <a:cs typeface="Roboto Mono"/>
                <a:sym typeface="Roboto Mono"/>
              </a:rPr>
              <a:t>fromFile</a:t>
            </a:r>
            <a:r>
              <a:rPr lang="en-US" sz="1900">
                <a:solidFill>
                  <a:srgbClr val="37474F"/>
                </a:solidFill>
                <a:latin typeface="Roboto Mono"/>
                <a:ea typeface="Roboto Mono"/>
                <a:cs typeface="Roboto Mono"/>
                <a:sym typeface="Roboto Mono"/>
              </a:rPr>
              <a:t>(modelFile)) </a:t>
            </a:r>
            <a:r>
              <a:rPr lang="en-US" sz="1900">
                <a:solidFill>
                  <a:srgbClr val="D81B60"/>
                </a:solidFill>
                <a:latin typeface="Roboto Mono"/>
                <a:ea typeface="Roboto Mono"/>
                <a:cs typeface="Roboto Mono"/>
                <a:sym typeface="Roboto Mono"/>
              </a:rPr>
              <a:t>// Uri of the destination file</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r>
              <a:rPr lang="en-US" sz="1900">
                <a:solidFill>
                  <a:srgbClr val="9C27B0"/>
                </a:solidFill>
                <a:latin typeface="Roboto Mono"/>
                <a:ea typeface="Roboto Mono"/>
                <a:cs typeface="Roboto Mono"/>
                <a:sym typeface="Roboto Mono"/>
              </a:rPr>
              <a:t>setDescription</a:t>
            </a:r>
            <a:r>
              <a:rPr lang="en-US" sz="1900">
                <a:solidFill>
                  <a:srgbClr val="37474F"/>
                </a:solidFill>
                <a:latin typeface="Roboto Mono"/>
                <a:ea typeface="Roboto Mono"/>
                <a:cs typeface="Roboto Mono"/>
                <a:sym typeface="Roboto Mono"/>
              </a:rPr>
              <a:t>(</a:t>
            </a:r>
            <a:r>
              <a:rPr lang="en-US" sz="1900">
                <a:solidFill>
                  <a:srgbClr val="388E3C"/>
                </a:solidFill>
                <a:latin typeface="Roboto Mono"/>
                <a:ea typeface="Roboto Mono"/>
                <a:cs typeface="Roboto Mono"/>
                <a:sym typeface="Roboto Mono"/>
              </a:rPr>
              <a:t>"Downloading Gemma 3 Model"</a:t>
            </a:r>
            <a:r>
              <a:rPr lang="en-US" sz="1900">
                <a:solidFill>
                  <a:srgbClr val="37474F"/>
                </a:solidFill>
                <a:latin typeface="Roboto Mono"/>
                <a:ea typeface="Roboto Mono"/>
                <a:cs typeface="Roboto Mono"/>
                <a:sym typeface="Roboto Mono"/>
              </a:rPr>
              <a:t>) </a:t>
            </a:r>
            <a:r>
              <a:rPr lang="en-US" sz="1900">
                <a:solidFill>
                  <a:srgbClr val="D81B60"/>
                </a:solidFill>
                <a:latin typeface="Roboto Mono"/>
                <a:ea typeface="Roboto Mono"/>
                <a:cs typeface="Roboto Mono"/>
                <a:sym typeface="Roboto Mono"/>
              </a:rPr>
              <a:t>// Title of the Download Notification</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r>
              <a:rPr lang="en-US" sz="1900">
                <a:solidFill>
                  <a:srgbClr val="9C27B0"/>
                </a:solidFill>
                <a:latin typeface="Roboto Mono"/>
                <a:ea typeface="Roboto Mono"/>
                <a:cs typeface="Roboto Mono"/>
                <a:sym typeface="Roboto Mono"/>
              </a:rPr>
              <a:t>setTitle</a:t>
            </a:r>
            <a:r>
              <a:rPr lang="en-US" sz="1900">
                <a:solidFill>
                  <a:srgbClr val="37474F"/>
                </a:solidFill>
                <a:latin typeface="Roboto Mono"/>
                <a:ea typeface="Roboto Mono"/>
                <a:cs typeface="Roboto Mono"/>
                <a:sym typeface="Roboto Mono"/>
              </a:rPr>
              <a:t>(</a:t>
            </a:r>
            <a:r>
              <a:rPr lang="en-US" sz="1900">
                <a:solidFill>
                  <a:srgbClr val="388E3C"/>
                </a:solidFill>
                <a:latin typeface="Roboto Mono"/>
                <a:ea typeface="Roboto Mono"/>
                <a:cs typeface="Roboto Mono"/>
                <a:sym typeface="Roboto Mono"/>
              </a:rPr>
              <a:t>"Downloading The Model"</a:t>
            </a:r>
            <a:r>
              <a:rPr lang="en-US" sz="1900">
                <a:solidFill>
                  <a:srgbClr val="37474F"/>
                </a:solidFill>
                <a:latin typeface="Roboto Mono"/>
                <a:ea typeface="Roboto Mono"/>
                <a:cs typeface="Roboto Mono"/>
                <a:sym typeface="Roboto Mono"/>
              </a:rPr>
              <a:t>) </a:t>
            </a:r>
            <a:r>
              <a:rPr lang="en-US" sz="1900">
                <a:solidFill>
                  <a:srgbClr val="D81B60"/>
                </a:solidFill>
                <a:latin typeface="Roboto Mono"/>
                <a:ea typeface="Roboto Mono"/>
                <a:cs typeface="Roboto Mono"/>
                <a:sym typeface="Roboto Mono"/>
              </a:rPr>
              <a:t>// Description of the Download Notification</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r>
              <a:rPr lang="en-US" sz="1900">
                <a:solidFill>
                  <a:srgbClr val="9C27B0"/>
                </a:solidFill>
                <a:latin typeface="Roboto Mono"/>
                <a:ea typeface="Roboto Mono"/>
                <a:cs typeface="Roboto Mono"/>
                <a:sym typeface="Roboto Mono"/>
              </a:rPr>
              <a:t>setRequiresCharging</a:t>
            </a:r>
            <a:r>
              <a:rPr lang="en-US" sz="1900">
                <a:solidFill>
                  <a:srgbClr val="37474F"/>
                </a:solidFill>
                <a:latin typeface="Roboto Mono"/>
                <a:ea typeface="Roboto Mono"/>
                <a:cs typeface="Roboto Mono"/>
                <a:sym typeface="Roboto Mono"/>
              </a:rPr>
              <a:t>(</a:t>
            </a:r>
            <a:r>
              <a:rPr lang="en-US" sz="1900">
                <a:solidFill>
                  <a:srgbClr val="C53929"/>
                </a:solidFill>
                <a:latin typeface="Roboto Mono"/>
                <a:ea typeface="Roboto Mono"/>
                <a:cs typeface="Roboto Mono"/>
                <a:sym typeface="Roboto Mono"/>
              </a:rPr>
              <a:t>false</a:t>
            </a:r>
            <a:r>
              <a:rPr lang="en-US" sz="1900">
                <a:solidFill>
                  <a:srgbClr val="37474F"/>
                </a:solidFill>
                <a:latin typeface="Roboto Mono"/>
                <a:ea typeface="Roboto Mono"/>
                <a:cs typeface="Roboto Mono"/>
                <a:sym typeface="Roboto Mono"/>
              </a:rPr>
              <a:t>) </a:t>
            </a:r>
            <a:r>
              <a:rPr lang="en-US" sz="1900">
                <a:solidFill>
                  <a:srgbClr val="D81B60"/>
                </a:solidFill>
                <a:latin typeface="Roboto Mono"/>
                <a:ea typeface="Roboto Mono"/>
                <a:cs typeface="Roboto Mono"/>
                <a:sym typeface="Roboto Mono"/>
              </a:rPr>
              <a:t>// Set if charging is required to begin the download</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r>
              <a:rPr lang="en-US" sz="1900">
                <a:solidFill>
                  <a:srgbClr val="9C27B0"/>
                </a:solidFill>
                <a:latin typeface="Roboto Mono"/>
                <a:ea typeface="Roboto Mono"/>
                <a:cs typeface="Roboto Mono"/>
                <a:sym typeface="Roboto Mono"/>
              </a:rPr>
              <a:t>setAllowedOverMetered</a:t>
            </a:r>
            <a:r>
              <a:rPr lang="en-US" sz="1900">
                <a:solidFill>
                  <a:srgbClr val="37474F"/>
                </a:solidFill>
                <a:latin typeface="Roboto Mono"/>
                <a:ea typeface="Roboto Mono"/>
                <a:cs typeface="Roboto Mono"/>
                <a:sym typeface="Roboto Mono"/>
              </a:rPr>
              <a:t>(</a:t>
            </a:r>
            <a:r>
              <a:rPr lang="en-US" sz="1900">
                <a:solidFill>
                  <a:srgbClr val="C53929"/>
                </a:solidFill>
                <a:latin typeface="Roboto Mono"/>
                <a:ea typeface="Roboto Mono"/>
                <a:cs typeface="Roboto Mono"/>
                <a:sym typeface="Roboto Mono"/>
              </a:rPr>
              <a:t>true</a:t>
            </a:r>
            <a:r>
              <a:rPr lang="en-US" sz="1900">
                <a:solidFill>
                  <a:srgbClr val="37474F"/>
                </a:solidFill>
                <a:latin typeface="Roboto Mono"/>
                <a:ea typeface="Roboto Mono"/>
                <a:cs typeface="Roboto Mono"/>
                <a:sym typeface="Roboto Mono"/>
              </a:rPr>
              <a:t>) </a:t>
            </a:r>
            <a:r>
              <a:rPr lang="en-US" sz="1900">
                <a:solidFill>
                  <a:srgbClr val="D81B60"/>
                </a:solidFill>
                <a:latin typeface="Roboto Mono"/>
                <a:ea typeface="Roboto Mono"/>
                <a:cs typeface="Roboto Mono"/>
                <a:sym typeface="Roboto Mono"/>
              </a:rPr>
              <a:t>// Set if download is allowed on Mobile network</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r>
              <a:rPr lang="en-US" sz="1900">
                <a:solidFill>
                  <a:srgbClr val="9C27B0"/>
                </a:solidFill>
                <a:latin typeface="Roboto Mono"/>
                <a:ea typeface="Roboto Mono"/>
                <a:cs typeface="Roboto Mono"/>
                <a:sym typeface="Roboto Mono"/>
              </a:rPr>
              <a:t>setAllowedOverRoaming</a:t>
            </a:r>
            <a:r>
              <a:rPr lang="en-US" sz="1900">
                <a:solidFill>
                  <a:srgbClr val="37474F"/>
                </a:solidFill>
                <a:latin typeface="Roboto Mono"/>
                <a:ea typeface="Roboto Mono"/>
                <a:cs typeface="Roboto Mono"/>
                <a:sym typeface="Roboto Mono"/>
              </a:rPr>
              <a:t>(</a:t>
            </a:r>
            <a:r>
              <a:rPr lang="en-US" sz="1900">
                <a:solidFill>
                  <a:srgbClr val="C53929"/>
                </a:solidFill>
                <a:latin typeface="Roboto Mono"/>
                <a:ea typeface="Roboto Mono"/>
                <a:cs typeface="Roboto Mono"/>
                <a:sym typeface="Roboto Mono"/>
              </a:rPr>
              <a:t>true</a:t>
            </a:r>
            <a:r>
              <a:rPr lang="en-US" sz="1900">
                <a:solidFill>
                  <a:srgbClr val="37474F"/>
                </a:solidFill>
                <a:latin typeface="Roboto Mono"/>
                <a:ea typeface="Roboto Mono"/>
                <a:cs typeface="Roboto Mono"/>
                <a:sym typeface="Roboto Mono"/>
              </a:rPr>
              <a:t>) </a:t>
            </a:r>
            <a:r>
              <a:rPr lang="en-US" sz="1900">
                <a:solidFill>
                  <a:srgbClr val="D81B60"/>
                </a:solidFill>
                <a:latin typeface="Roboto Mono"/>
                <a:ea typeface="Roboto Mono"/>
                <a:cs typeface="Roboto Mono"/>
                <a:sym typeface="Roboto Mono"/>
              </a:rPr>
              <a:t>// Set if download is allowed on roaming network</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900">
              <a:solidFill>
                <a:schemeClr val="dk1"/>
              </a:solidFill>
              <a:latin typeface="Roboto Mono"/>
              <a:ea typeface="Roboto Mono"/>
              <a:cs typeface="Roboto Mono"/>
              <a:sym typeface="Roboto Mono"/>
            </a:endParaRPr>
          </a:p>
          <a:p>
            <a:pPr indent="0" lvl="0" marL="0" rtl="0" algn="l">
              <a:lnSpc>
                <a:spcPct val="148026"/>
              </a:lnSpc>
              <a:spcBef>
                <a:spcPts val="0"/>
              </a:spcBef>
              <a:spcAft>
                <a:spcPts val="0"/>
              </a:spcAft>
              <a:buNone/>
            </a:pPr>
            <a:r>
              <a:rPr lang="en-US" sz="1900">
                <a:solidFill>
                  <a:srgbClr val="3F51B5"/>
                </a:solidFill>
                <a:latin typeface="Roboto Mono"/>
                <a:ea typeface="Roboto Mono"/>
                <a:cs typeface="Roboto Mono"/>
                <a:sym typeface="Roboto Mono"/>
              </a:rPr>
              <a:t>val</a:t>
            </a:r>
            <a:r>
              <a:rPr lang="en-US" sz="1900">
                <a:solidFill>
                  <a:srgbClr val="37474F"/>
                </a:solidFill>
                <a:latin typeface="Roboto Mono"/>
                <a:ea typeface="Roboto Mono"/>
                <a:cs typeface="Roboto Mono"/>
                <a:sym typeface="Roboto Mono"/>
              </a:rPr>
              <a:t> downloadManager </a:t>
            </a:r>
            <a:r>
              <a:rPr lang="en-US" sz="1900">
                <a:solidFill>
                  <a:srgbClr val="3F51B5"/>
                </a:solidFill>
                <a:latin typeface="Roboto Mono"/>
                <a:ea typeface="Roboto Mono"/>
                <a:cs typeface="Roboto Mono"/>
                <a:sym typeface="Roboto Mono"/>
              </a:rPr>
              <a:t>=</a:t>
            </a:r>
            <a:r>
              <a:rPr lang="en-US" sz="1900">
                <a:solidFill>
                  <a:srgbClr val="37474F"/>
                </a:solidFill>
                <a:latin typeface="Roboto Mono"/>
                <a:ea typeface="Roboto Mono"/>
                <a:cs typeface="Roboto Mono"/>
                <a:sym typeface="Roboto Mono"/>
              </a:rPr>
              <a:t> context.</a:t>
            </a:r>
            <a:r>
              <a:rPr lang="en-US" sz="1900">
                <a:solidFill>
                  <a:srgbClr val="9C27B0"/>
                </a:solidFill>
                <a:latin typeface="Roboto Mono"/>
                <a:ea typeface="Roboto Mono"/>
                <a:cs typeface="Roboto Mono"/>
                <a:sym typeface="Roboto Mono"/>
              </a:rPr>
              <a:t>getSystemService</a:t>
            </a:r>
            <a:r>
              <a:rPr lang="en-US" sz="1900">
                <a:solidFill>
                  <a:srgbClr val="37474F"/>
                </a:solidFill>
                <a:latin typeface="Roboto Mono"/>
                <a:ea typeface="Roboto Mono"/>
                <a:cs typeface="Roboto Mono"/>
                <a:sym typeface="Roboto Mono"/>
              </a:rPr>
              <a:t>(DOWNLOAD_SERVICE) </a:t>
            </a:r>
            <a:r>
              <a:rPr lang="en-US" sz="1900">
                <a:solidFill>
                  <a:srgbClr val="3F51B5"/>
                </a:solidFill>
                <a:latin typeface="Roboto Mono"/>
                <a:ea typeface="Roboto Mono"/>
                <a:cs typeface="Roboto Mono"/>
                <a:sym typeface="Roboto Mono"/>
              </a:rPr>
              <a:t>as</a:t>
            </a:r>
            <a:r>
              <a:rPr lang="en-US" sz="1900">
                <a:solidFill>
                  <a:srgbClr val="37474F"/>
                </a:solidFill>
                <a:latin typeface="Roboto Mono"/>
                <a:ea typeface="Roboto Mono"/>
                <a:cs typeface="Roboto Mono"/>
                <a:sym typeface="Roboto Mono"/>
              </a:rPr>
              <a:t> DownloadManager</a:t>
            </a:r>
            <a:endParaRPr sz="1900">
              <a:solidFill>
                <a:srgbClr val="37474F"/>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5"/>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10" name="Google Shape;110;p15"/>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11" name="Google Shape;111;p15"/>
          <p:cNvPicPr preferRelativeResize="0"/>
          <p:nvPr/>
        </p:nvPicPr>
        <p:blipFill rotWithShape="1">
          <a:blip r:embed="rId5">
            <a:alphaModFix/>
          </a:blip>
          <a:srcRect b="0" l="0" r="0" t="0"/>
          <a:stretch/>
        </p:blipFill>
        <p:spPr>
          <a:xfrm>
            <a:off x="0" y="7302698"/>
            <a:ext cx="3586162" cy="2984302"/>
          </a:xfrm>
          <a:prstGeom prst="rect">
            <a:avLst/>
          </a:prstGeom>
          <a:noFill/>
          <a:ln>
            <a:noFill/>
          </a:ln>
        </p:spPr>
      </p:pic>
      <p:pic>
        <p:nvPicPr>
          <p:cNvPr id="112" name="Google Shape;112;p15"/>
          <p:cNvPicPr preferRelativeResize="0"/>
          <p:nvPr/>
        </p:nvPicPr>
        <p:blipFill rotWithShape="1">
          <a:blip r:embed="rId6">
            <a:alphaModFix/>
          </a:blip>
          <a:srcRect b="0" l="0" r="0" t="0"/>
          <a:stretch/>
        </p:blipFill>
        <p:spPr>
          <a:xfrm>
            <a:off x="14249876" y="0"/>
            <a:ext cx="4038124" cy="3494769"/>
          </a:xfrm>
          <a:prstGeom prst="rect">
            <a:avLst/>
          </a:prstGeom>
          <a:noFill/>
          <a:ln>
            <a:noFill/>
          </a:ln>
        </p:spPr>
      </p:pic>
      <p:sp>
        <p:nvSpPr>
          <p:cNvPr id="113" name="Google Shape;113;p15"/>
          <p:cNvSpPr txBox="1"/>
          <p:nvPr/>
        </p:nvSpPr>
        <p:spPr>
          <a:xfrm>
            <a:off x="762000" y="724281"/>
            <a:ext cx="12949238" cy="1114425"/>
          </a:xfrm>
          <a:prstGeom prst="rect">
            <a:avLst/>
          </a:prstGeom>
          <a:noFill/>
          <a:ln>
            <a:noFill/>
          </a:ln>
        </p:spPr>
        <p:txBody>
          <a:bodyPr anchorCtr="0" anchor="t" bIns="0" lIns="0" spcFirstLastPara="1" rIns="0" wrap="square" tIns="0">
            <a:spAutoFit/>
          </a:bodyPr>
          <a:lstStyle/>
          <a:p>
            <a:pPr indent="0" lvl="0" marL="0" marR="0" rtl="0" algn="l">
              <a:lnSpc>
                <a:spcPct val="119000"/>
              </a:lnSpc>
              <a:spcBef>
                <a:spcPts val="0"/>
              </a:spcBef>
              <a:spcAft>
                <a:spcPts val="0"/>
              </a:spcAft>
              <a:buNone/>
            </a:pPr>
            <a:r>
              <a:rPr b="0" i="0" lang="en-US" sz="7200" u="none" cap="none" strike="noStrike">
                <a:solidFill>
                  <a:srgbClr val="1B1D21"/>
                </a:solidFill>
                <a:latin typeface="Montserrat Black"/>
                <a:ea typeface="Montserrat Black"/>
                <a:cs typeface="Montserrat Black"/>
                <a:sym typeface="Montserrat Black"/>
              </a:rPr>
              <a:t>WHO AM I?</a:t>
            </a:r>
            <a:endParaRPr/>
          </a:p>
        </p:txBody>
      </p:sp>
      <p:pic>
        <p:nvPicPr>
          <p:cNvPr id="114" name="Google Shape;114;p15" title="rivu-presentation-gde-badge.png"/>
          <p:cNvPicPr preferRelativeResize="0"/>
          <p:nvPr/>
        </p:nvPicPr>
        <p:blipFill>
          <a:blip r:embed="rId7">
            <a:alphaModFix/>
          </a:blip>
          <a:stretch>
            <a:fillRect/>
          </a:stretch>
        </p:blipFill>
        <p:spPr>
          <a:xfrm>
            <a:off x="762000" y="1838700"/>
            <a:ext cx="8299976" cy="8299976"/>
          </a:xfrm>
          <a:prstGeom prst="rect">
            <a:avLst/>
          </a:prstGeom>
          <a:noFill/>
          <a:ln>
            <a:noFill/>
          </a:ln>
        </p:spPr>
      </p:pic>
      <p:sp>
        <p:nvSpPr>
          <p:cNvPr id="115" name="Google Shape;115;p15"/>
          <p:cNvSpPr txBox="1"/>
          <p:nvPr/>
        </p:nvSpPr>
        <p:spPr>
          <a:xfrm>
            <a:off x="9295825" y="2204650"/>
            <a:ext cx="8546100" cy="7304400"/>
          </a:xfrm>
          <a:prstGeom prst="rect">
            <a:avLst/>
          </a:prstGeom>
          <a:noFill/>
          <a:ln>
            <a:noFill/>
          </a:ln>
        </p:spPr>
        <p:txBody>
          <a:bodyPr anchorCtr="0" anchor="t" bIns="91425" lIns="91425" spcFirstLastPara="1" rIns="91425" wrap="square" tIns="91425">
            <a:spAutoFit/>
          </a:bodyPr>
          <a:lstStyle/>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GDE </a:t>
            </a:r>
            <a:r>
              <a:rPr lang="en-US" sz="2900">
                <a:solidFill>
                  <a:schemeClr val="dk1"/>
                </a:solidFill>
                <a:latin typeface="Montserrat"/>
                <a:ea typeface="Montserrat"/>
                <a:cs typeface="Montserrat"/>
                <a:sym typeface="Montserrat"/>
              </a:rPr>
              <a:t>(Google Developer Expert) </a:t>
            </a:r>
            <a:r>
              <a:rPr lang="en-US" sz="2900">
                <a:solidFill>
                  <a:schemeClr val="dk1"/>
                </a:solidFill>
                <a:latin typeface="Montserrat"/>
                <a:ea typeface="Montserrat"/>
                <a:cs typeface="Montserrat"/>
                <a:sym typeface="Montserrat"/>
              </a:rPr>
              <a:t>for Android</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Previously</a:t>
            </a:r>
            <a:r>
              <a:rPr lang="en-US" sz="2900">
                <a:solidFill>
                  <a:schemeClr val="dk1"/>
                </a:solidFill>
                <a:latin typeface="Montserrat"/>
                <a:ea typeface="Montserrat"/>
                <a:cs typeface="Montserrat"/>
                <a:sym typeface="Montserrat"/>
              </a:rPr>
              <a:t> </a:t>
            </a:r>
            <a:r>
              <a:rPr lang="en-US" sz="2900">
                <a:solidFill>
                  <a:schemeClr val="dk1"/>
                </a:solidFill>
                <a:latin typeface="Montserrat"/>
                <a:ea typeface="Montserrat"/>
                <a:cs typeface="Montserrat"/>
                <a:sym typeface="Montserrat"/>
              </a:rPr>
              <a:t>India’s first GDE for Kotlin</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More than 14 years in the Industry</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Founder @ </a:t>
            </a:r>
            <a:r>
              <a:rPr b="1" lang="en-US" sz="2900">
                <a:solidFill>
                  <a:schemeClr val="dk1"/>
                </a:solidFill>
                <a:latin typeface="Montserrat"/>
                <a:ea typeface="Montserrat"/>
                <a:cs typeface="Montserrat"/>
                <a:sym typeface="Montserrat"/>
              </a:rPr>
              <a:t>Mobrio Studio</a:t>
            </a:r>
            <a:endParaRPr b="1"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Previously</a:t>
            </a:r>
            <a:endParaRPr sz="2900">
              <a:solidFill>
                <a:schemeClr val="dk1"/>
              </a:solidFill>
              <a:latin typeface="Montserrat"/>
              <a:ea typeface="Montserrat"/>
              <a:cs typeface="Montserrat"/>
              <a:sym typeface="Montserrat"/>
            </a:endParaRPr>
          </a:p>
          <a:p>
            <a:pPr indent="-412750" lvl="1" marL="9144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JioCinema/JioHotstar, Byju’s, Paytm, Gojek, Meesho</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Author (wrote multiple Kotlin books)</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Speaker</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Mentor</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Learning / Exploring ML/AI</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Community Person (Started KotlinKolkata)</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YouTuber (</a:t>
            </a:r>
            <a:r>
              <a:rPr lang="en-US" sz="2000">
                <a:solidFill>
                  <a:schemeClr val="dk1"/>
                </a:solidFill>
                <a:latin typeface="Montserrat"/>
                <a:ea typeface="Montserrat"/>
                <a:cs typeface="Montserrat"/>
                <a:sym typeface="Montserrat"/>
              </a:rPr>
              <a:t>http://youtube.com/</a:t>
            </a:r>
            <a:r>
              <a:rPr b="1" lang="en-US" sz="2900">
                <a:solidFill>
                  <a:schemeClr val="dk1"/>
                </a:solidFill>
                <a:latin typeface="Montserrat"/>
                <a:ea typeface="Montserrat"/>
                <a:cs typeface="Montserrat"/>
                <a:sym typeface="Montserrat"/>
              </a:rPr>
              <a:t>@RivuTalks</a:t>
            </a:r>
            <a:r>
              <a:rPr lang="en-US" sz="2900">
                <a:solidFill>
                  <a:schemeClr val="dk1"/>
                </a:solidFill>
                <a:latin typeface="Montserrat"/>
                <a:ea typeface="Montserrat"/>
                <a:cs typeface="Montserrat"/>
                <a:sym typeface="Montserrat"/>
              </a:rPr>
              <a:t>)</a:t>
            </a:r>
            <a:endParaRPr sz="2900">
              <a:solidFill>
                <a:schemeClr val="dk1"/>
              </a:solidFill>
              <a:latin typeface="Montserrat"/>
              <a:ea typeface="Montserrat"/>
              <a:cs typeface="Montserrat"/>
              <a:sym typeface="Montserrat"/>
            </a:endParaRPr>
          </a:p>
        </p:txBody>
      </p:sp>
      <p:pic>
        <p:nvPicPr>
          <p:cNvPr id="116" name="Google Shape;116;p15" title="mobrio_dark_logo_1024.png"/>
          <p:cNvPicPr preferRelativeResize="0"/>
          <p:nvPr/>
        </p:nvPicPr>
        <p:blipFill rotWithShape="1">
          <a:blip r:embed="rId8">
            <a:alphaModFix/>
          </a:blip>
          <a:srcRect b="38002" l="0" r="0" t="37034"/>
          <a:stretch/>
        </p:blipFill>
        <p:spPr>
          <a:xfrm>
            <a:off x="14922025" y="4343800"/>
            <a:ext cx="2693824" cy="6724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42"/>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514" name="Google Shape;514;p42"/>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515" name="Google Shape;515;p42"/>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516" name="Google Shape;516;p42"/>
          <p:cNvSpPr txBox="1"/>
          <p:nvPr/>
        </p:nvSpPr>
        <p:spPr>
          <a:xfrm>
            <a:off x="99625" y="183056"/>
            <a:ext cx="16721100" cy="11082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Init MediaPipe LLM Interference</a:t>
            </a:r>
            <a:endParaRPr/>
          </a:p>
        </p:txBody>
      </p:sp>
      <p:pic>
        <p:nvPicPr>
          <p:cNvPr id="517" name="Google Shape;517;p42"/>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sp>
        <p:nvSpPr>
          <p:cNvPr id="518" name="Google Shape;518;p42"/>
          <p:cNvSpPr txBox="1"/>
          <p:nvPr/>
        </p:nvSpPr>
        <p:spPr>
          <a:xfrm>
            <a:off x="2075550" y="3665850"/>
            <a:ext cx="14136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private val</a:t>
            </a:r>
            <a:r>
              <a:rPr lang="en-US" sz="2250">
                <a:solidFill>
                  <a:srgbClr val="37474F"/>
                </a:solidFill>
                <a:latin typeface="Roboto Mono"/>
                <a:ea typeface="Roboto Mono"/>
                <a:cs typeface="Roboto Mono"/>
                <a:sym typeface="Roboto Mono"/>
              </a:rPr>
              <a:t> llmInference: </a:t>
            </a:r>
            <a:r>
              <a:rPr lang="en-US" sz="2250">
                <a:solidFill>
                  <a:srgbClr val="9C27B0"/>
                </a:solidFill>
                <a:latin typeface="Roboto Mono"/>
                <a:ea typeface="Roboto Mono"/>
                <a:cs typeface="Roboto Mono"/>
                <a:sym typeface="Roboto Mono"/>
              </a:rPr>
              <a:t>LlmInference by lazy</a:t>
            </a: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val</a:t>
            </a:r>
            <a:r>
              <a:rPr lang="en-US" sz="2250">
                <a:solidFill>
                  <a:srgbClr val="37474F"/>
                </a:solidFill>
                <a:latin typeface="Roboto Mono"/>
                <a:ea typeface="Roboto Mono"/>
                <a:cs typeface="Roboto Mono"/>
                <a:sym typeface="Roboto Mono"/>
              </a:rPr>
              <a:t> options </a:t>
            </a:r>
            <a:r>
              <a:rPr lang="en-US" sz="2250">
                <a:solidFill>
                  <a:srgbClr val="3F51B5"/>
                </a:solidFill>
                <a:latin typeface="Roboto Mono"/>
                <a:ea typeface="Roboto Mono"/>
                <a:cs typeface="Roboto Mono"/>
                <a:sym typeface="Roboto Mono"/>
              </a:rPr>
              <a:t>=</a:t>
            </a:r>
            <a:r>
              <a:rPr lang="en-US" sz="2250">
                <a:solidFill>
                  <a:srgbClr val="37474F"/>
                </a:solidFill>
                <a:latin typeface="Roboto Mono"/>
                <a:ea typeface="Roboto Mono"/>
                <a:cs typeface="Roboto Mono"/>
                <a:sym typeface="Roboto Mono"/>
              </a:rPr>
              <a:t> LlmInference.LlmInferenceOptions.</a:t>
            </a:r>
            <a:r>
              <a:rPr lang="en-US" sz="2250">
                <a:solidFill>
                  <a:srgbClr val="9C27B0"/>
                </a:solidFill>
                <a:latin typeface="Roboto Mono"/>
                <a:ea typeface="Roboto Mono"/>
                <a:cs typeface="Roboto Mono"/>
                <a:sym typeface="Roboto Mono"/>
              </a:rPr>
              <a:t>builder</a:t>
            </a:r>
            <a:r>
              <a:rPr lang="en-US" sz="2250">
                <a:solidFill>
                  <a:srgbClr val="37474F"/>
                </a:solidFill>
                <a:latin typeface="Roboto Mono"/>
                <a:ea typeface="Roboto Mono"/>
                <a:cs typeface="Roboto Mono"/>
                <a:sym typeface="Roboto Mono"/>
              </a:rPr>
              <a: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r>
              <a:rPr lang="en-US" sz="2250">
                <a:solidFill>
                  <a:srgbClr val="9C27B0"/>
                </a:solidFill>
                <a:latin typeface="Roboto Mono"/>
                <a:ea typeface="Roboto Mono"/>
                <a:cs typeface="Roboto Mono"/>
                <a:sym typeface="Roboto Mono"/>
              </a:rPr>
              <a:t>setModelPath</a:t>
            </a:r>
            <a:r>
              <a:rPr lang="en-US" sz="2250">
                <a:solidFill>
                  <a:srgbClr val="37474F"/>
                </a:solidFill>
                <a:latin typeface="Roboto Mono"/>
                <a:ea typeface="Roboto Mono"/>
                <a:cs typeface="Roboto Mono"/>
                <a:sym typeface="Roboto Mono"/>
              </a:rPr>
              <a:t>(modelFile.absolutePath)</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r>
              <a:rPr lang="en-US" sz="2250">
                <a:solidFill>
                  <a:srgbClr val="9C27B0"/>
                </a:solidFill>
                <a:latin typeface="Roboto Mono"/>
                <a:ea typeface="Roboto Mono"/>
                <a:cs typeface="Roboto Mono"/>
                <a:sym typeface="Roboto Mono"/>
              </a:rPr>
              <a:t>setMaxTokens</a:t>
            </a:r>
            <a:r>
              <a:rPr lang="en-US" sz="2250">
                <a:solidFill>
                  <a:srgbClr val="37474F"/>
                </a:solidFill>
                <a:latin typeface="Roboto Mono"/>
                <a:ea typeface="Roboto Mono"/>
                <a:cs typeface="Roboto Mono"/>
                <a:sym typeface="Roboto Mono"/>
              </a:rPr>
              <a:t>(</a:t>
            </a:r>
            <a:r>
              <a:rPr lang="en-US" sz="2250">
                <a:solidFill>
                  <a:srgbClr val="C53929"/>
                </a:solidFill>
                <a:latin typeface="Roboto Mono"/>
                <a:ea typeface="Roboto Mono"/>
                <a:cs typeface="Roboto Mono"/>
                <a:sym typeface="Roboto Mono"/>
              </a:rPr>
              <a:t>512</a:t>
            </a:r>
            <a:r>
              <a:rPr lang="en-US" sz="2250">
                <a:solidFill>
                  <a:srgbClr val="37474F"/>
                </a:solidFill>
                <a:latin typeface="Roboto Mono"/>
                <a:ea typeface="Roboto Mono"/>
                <a:cs typeface="Roboto Mono"/>
                <a:sym typeface="Roboto Mono"/>
              </a:rPr>
              <a: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r>
              <a:rPr lang="en-US" sz="2250">
                <a:solidFill>
                  <a:srgbClr val="9C27B0"/>
                </a:solidFill>
                <a:latin typeface="Roboto Mono"/>
                <a:ea typeface="Roboto Mono"/>
                <a:cs typeface="Roboto Mono"/>
                <a:sym typeface="Roboto Mono"/>
              </a:rPr>
              <a:t>setMaxTopK</a:t>
            </a:r>
            <a:r>
              <a:rPr lang="en-US" sz="2250">
                <a:solidFill>
                  <a:srgbClr val="37474F"/>
                </a:solidFill>
                <a:latin typeface="Roboto Mono"/>
                <a:ea typeface="Roboto Mono"/>
                <a:cs typeface="Roboto Mono"/>
                <a:sym typeface="Roboto Mono"/>
              </a:rPr>
              <a:t>(</a:t>
            </a:r>
            <a:r>
              <a:rPr lang="en-US" sz="2250">
                <a:solidFill>
                  <a:srgbClr val="C53929"/>
                </a:solidFill>
                <a:latin typeface="Roboto Mono"/>
                <a:ea typeface="Roboto Mono"/>
                <a:cs typeface="Roboto Mono"/>
                <a:sym typeface="Roboto Mono"/>
              </a:rPr>
              <a:t>40</a:t>
            </a:r>
            <a:r>
              <a:rPr lang="en-US" sz="2250">
                <a:solidFill>
                  <a:srgbClr val="37474F"/>
                </a:solidFill>
                <a:latin typeface="Roboto Mono"/>
                <a:ea typeface="Roboto Mono"/>
                <a:cs typeface="Roboto Mono"/>
                <a:sym typeface="Roboto Mono"/>
              </a:rPr>
              <a: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r>
              <a:rPr lang="en-US" sz="2250">
                <a:solidFill>
                  <a:srgbClr val="9C27B0"/>
                </a:solidFill>
                <a:latin typeface="Roboto Mono"/>
                <a:ea typeface="Roboto Mono"/>
                <a:cs typeface="Roboto Mono"/>
                <a:sym typeface="Roboto Mono"/>
              </a:rPr>
              <a:t>build</a:t>
            </a:r>
            <a:r>
              <a:rPr lang="en-US" sz="2250">
                <a:solidFill>
                  <a:srgbClr val="37474F"/>
                </a:solidFill>
                <a:latin typeface="Roboto Mono"/>
                <a:ea typeface="Roboto Mono"/>
                <a:cs typeface="Roboto Mono"/>
                <a:sym typeface="Roboto Mono"/>
              </a:rPr>
              <a: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LlmInference.</a:t>
            </a:r>
            <a:r>
              <a:rPr lang="en-US" sz="2250">
                <a:solidFill>
                  <a:srgbClr val="9C27B0"/>
                </a:solidFill>
                <a:latin typeface="Roboto Mono"/>
                <a:ea typeface="Roboto Mono"/>
                <a:cs typeface="Roboto Mono"/>
                <a:sym typeface="Roboto Mono"/>
              </a:rPr>
              <a:t>createFromOptions</a:t>
            </a:r>
            <a:r>
              <a:rPr lang="en-US" sz="2250">
                <a:solidFill>
                  <a:srgbClr val="37474F"/>
                </a:solidFill>
                <a:latin typeface="Roboto Mono"/>
                <a:ea typeface="Roboto Mono"/>
                <a:cs typeface="Roboto Mono"/>
                <a:sym typeface="Roboto Mono"/>
              </a:rPr>
              <a:t>(context, options)</a:t>
            </a:r>
            <a:endParaRPr sz="22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250">
                <a:solidFill>
                  <a:srgbClr val="37474F"/>
                </a:solidFill>
                <a:latin typeface="Roboto Mono"/>
                <a:ea typeface="Roboto Mono"/>
                <a:cs typeface="Roboto Mono"/>
                <a:sym typeface="Roboto Mono"/>
              </a:rPr>
              <a:t>    }</a:t>
            </a:r>
            <a:endParaRPr sz="2250">
              <a:solidFill>
                <a:srgbClr val="37474F"/>
              </a:solidFill>
              <a:latin typeface="Roboto Mono"/>
              <a:ea typeface="Roboto Mono"/>
              <a:cs typeface="Roboto Mono"/>
              <a:sym typeface="Roboto Mon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pic>
        <p:nvPicPr>
          <p:cNvPr id="523" name="Google Shape;523;p43"/>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524" name="Google Shape;524;p43"/>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525" name="Google Shape;525;p43"/>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526" name="Google Shape;526;p43"/>
          <p:cNvSpPr txBox="1"/>
          <p:nvPr/>
        </p:nvSpPr>
        <p:spPr>
          <a:xfrm>
            <a:off x="99625" y="183056"/>
            <a:ext cx="16721100" cy="11082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Use The Model</a:t>
            </a:r>
            <a:endParaRPr/>
          </a:p>
        </p:txBody>
      </p:sp>
      <p:pic>
        <p:nvPicPr>
          <p:cNvPr id="527" name="Google Shape;527;p43"/>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sp>
        <p:nvSpPr>
          <p:cNvPr id="528" name="Google Shape;528;p43"/>
          <p:cNvSpPr txBox="1"/>
          <p:nvPr/>
        </p:nvSpPr>
        <p:spPr>
          <a:xfrm>
            <a:off x="2644800" y="4012200"/>
            <a:ext cx="129984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actual </a:t>
            </a:r>
            <a:r>
              <a:rPr lang="en-US" sz="2250">
                <a:solidFill>
                  <a:srgbClr val="3F51B5"/>
                </a:solidFill>
                <a:latin typeface="Roboto Mono"/>
                <a:ea typeface="Roboto Mono"/>
                <a:cs typeface="Roboto Mono"/>
                <a:sym typeface="Roboto Mono"/>
              </a:rPr>
              <a:t>suspend fun</a:t>
            </a:r>
            <a:r>
              <a:rPr lang="en-US" sz="2250">
                <a:solidFill>
                  <a:srgbClr val="9C27B0"/>
                </a:solidFill>
                <a:latin typeface="Roboto Mono"/>
                <a:ea typeface="Roboto Mono"/>
                <a:cs typeface="Roboto Mono"/>
                <a:sym typeface="Roboto Mono"/>
              </a:rPr>
              <a:t> generate</a:t>
            </a:r>
            <a:r>
              <a:rPr lang="en-US" sz="2250">
                <a:solidFill>
                  <a:srgbClr val="37474F"/>
                </a:solidFill>
                <a:latin typeface="Roboto Mono"/>
                <a:ea typeface="Roboto Mono"/>
                <a:cs typeface="Roboto Mono"/>
                <a:sym typeface="Roboto Mono"/>
              </a:rPr>
              <a:t>(prompt: </a:t>
            </a:r>
            <a:r>
              <a:rPr lang="en-US" sz="2250">
                <a:solidFill>
                  <a:srgbClr val="9C27B0"/>
                </a:solidFill>
                <a:latin typeface="Roboto Mono"/>
                <a:ea typeface="Roboto Mono"/>
                <a:cs typeface="Roboto Mono"/>
                <a:sym typeface="Roboto Mono"/>
              </a:rPr>
              <a:t>String</a:t>
            </a:r>
            <a:r>
              <a:rPr lang="en-US" sz="2250">
                <a:solidFill>
                  <a:srgbClr val="37474F"/>
                </a:solidFill>
                <a:latin typeface="Roboto Mono"/>
                <a:ea typeface="Roboto Mono"/>
                <a:cs typeface="Roboto Mono"/>
                <a:sym typeface="Roboto Mono"/>
              </a:rPr>
              <a:t>): </a:t>
            </a:r>
            <a:r>
              <a:rPr lang="en-US" sz="2250">
                <a:solidFill>
                  <a:srgbClr val="9C27B0"/>
                </a:solidFill>
                <a:latin typeface="Roboto Mono"/>
                <a:ea typeface="Roboto Mono"/>
                <a:cs typeface="Roboto Mono"/>
                <a:sym typeface="Roboto Mono"/>
              </a:rPr>
              <a:t>String</a:t>
            </a: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val</a:t>
            </a:r>
            <a:r>
              <a:rPr lang="en-US" sz="2250">
                <a:solidFill>
                  <a:srgbClr val="37474F"/>
                </a:solidFill>
                <a:latin typeface="Roboto Mono"/>
                <a:ea typeface="Roboto Mono"/>
                <a:cs typeface="Roboto Mono"/>
                <a:sym typeface="Roboto Mono"/>
              </a:rPr>
              <a:t> result </a:t>
            </a:r>
            <a:r>
              <a:rPr lang="en-US" sz="2250">
                <a:solidFill>
                  <a:srgbClr val="3F51B5"/>
                </a:solidFill>
                <a:latin typeface="Roboto Mono"/>
                <a:ea typeface="Roboto Mono"/>
                <a:cs typeface="Roboto Mono"/>
                <a:sym typeface="Roboto Mono"/>
              </a:rPr>
              <a:t>=</a:t>
            </a:r>
            <a:r>
              <a:rPr lang="en-US" sz="2250">
                <a:solidFill>
                  <a:srgbClr val="9C27B0"/>
                </a:solidFill>
                <a:latin typeface="Roboto Mono"/>
                <a:ea typeface="Roboto Mono"/>
                <a:cs typeface="Roboto Mono"/>
                <a:sym typeface="Roboto Mono"/>
              </a:rPr>
              <a:t> withContext</a:t>
            </a:r>
            <a:r>
              <a:rPr lang="en-US" sz="2250">
                <a:solidFill>
                  <a:srgbClr val="37474F"/>
                </a:solidFill>
                <a:latin typeface="Roboto Mono"/>
                <a:ea typeface="Roboto Mono"/>
                <a:cs typeface="Roboto Mono"/>
                <a:sym typeface="Roboto Mono"/>
              </a:rPr>
              <a:t>(Dispatchers.IO)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llmInference.</a:t>
            </a:r>
            <a:r>
              <a:rPr lang="en-US" sz="2250">
                <a:solidFill>
                  <a:srgbClr val="9C27B0"/>
                </a:solidFill>
                <a:latin typeface="Roboto Mono"/>
                <a:ea typeface="Roboto Mono"/>
                <a:cs typeface="Roboto Mono"/>
                <a:sym typeface="Roboto Mono"/>
              </a:rPr>
              <a:t>generateResponse</a:t>
            </a:r>
            <a:r>
              <a:rPr lang="en-US" sz="2250">
                <a:solidFill>
                  <a:srgbClr val="37474F"/>
                </a:solidFill>
                <a:latin typeface="Roboto Mono"/>
                <a:ea typeface="Roboto Mono"/>
                <a:cs typeface="Roboto Mono"/>
                <a:sym typeface="Roboto Mono"/>
              </a:rPr>
              <a:t>(prompt)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return</a:t>
            </a:r>
            <a:r>
              <a:rPr lang="en-US" sz="2250">
                <a:solidFill>
                  <a:srgbClr val="37474F"/>
                </a:solidFill>
                <a:latin typeface="Roboto Mono"/>
                <a:ea typeface="Roboto Mono"/>
                <a:cs typeface="Roboto Mono"/>
                <a:sym typeface="Roboto Mono"/>
              </a:rPr>
              <a:t> result ?: </a:t>
            </a:r>
            <a:r>
              <a:rPr lang="en-US" sz="2250">
                <a:solidFill>
                  <a:srgbClr val="3F51B5"/>
                </a:solidFill>
                <a:latin typeface="Roboto Mono"/>
                <a:ea typeface="Roboto Mono"/>
                <a:cs typeface="Roboto Mono"/>
                <a:sym typeface="Roboto Mono"/>
              </a:rPr>
              <a:t>throw</a:t>
            </a:r>
            <a:r>
              <a:rPr lang="en-US" sz="2250">
                <a:solidFill>
                  <a:srgbClr val="9C27B0"/>
                </a:solidFill>
                <a:latin typeface="Roboto Mono"/>
                <a:ea typeface="Roboto Mono"/>
                <a:cs typeface="Roboto Mono"/>
                <a:sym typeface="Roboto Mono"/>
              </a:rPr>
              <a:t> IllegalStateException</a:t>
            </a:r>
            <a:r>
              <a:rPr lang="en-US" sz="2250">
                <a:solidFill>
                  <a:srgbClr val="37474F"/>
                </a:solidFill>
                <a:latin typeface="Roboto Mono"/>
                <a:ea typeface="Roboto Mono"/>
                <a:cs typeface="Roboto Mono"/>
                <a:sym typeface="Roboto Mono"/>
              </a:rPr>
              <a:t>(</a:t>
            </a:r>
            <a:r>
              <a:rPr lang="en-US" sz="2250">
                <a:solidFill>
                  <a:srgbClr val="388E3C"/>
                </a:solidFill>
                <a:latin typeface="Roboto Mono"/>
                <a:ea typeface="Roboto Mono"/>
                <a:cs typeface="Roboto Mono"/>
                <a:sym typeface="Roboto Mono"/>
              </a:rPr>
              <a:t>"Model didn't generate"</a:t>
            </a:r>
            <a:r>
              <a:rPr lang="en-US" sz="2250">
                <a:solidFill>
                  <a:srgbClr val="37474F"/>
                </a:solidFill>
                <a:latin typeface="Roboto Mono"/>
                <a:ea typeface="Roboto Mono"/>
                <a:cs typeface="Roboto Mono"/>
                <a:sym typeface="Roboto Mono"/>
              </a:rPr>
              <a:t>)</a:t>
            </a:r>
            <a:endParaRPr sz="22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250">
                <a:solidFill>
                  <a:srgbClr val="37474F"/>
                </a:solidFill>
                <a:latin typeface="Roboto Mono"/>
                <a:ea typeface="Roboto Mono"/>
                <a:cs typeface="Roboto Mono"/>
                <a:sym typeface="Roboto Mono"/>
              </a:rPr>
              <a:t>}</a:t>
            </a:r>
            <a:endParaRPr sz="2250">
              <a:solidFill>
                <a:srgbClr val="37474F"/>
              </a:solidFill>
              <a:latin typeface="Roboto Mono"/>
              <a:ea typeface="Roboto Mono"/>
              <a:cs typeface="Roboto Mono"/>
              <a:sym typeface="Roboto Mon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pic>
        <p:nvPicPr>
          <p:cNvPr id="533" name="Google Shape;533;p44"/>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534" name="Google Shape;534;p44"/>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535" name="Google Shape;535;p44"/>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536" name="Google Shape;536;p44"/>
          <p:cNvSpPr txBox="1"/>
          <p:nvPr/>
        </p:nvSpPr>
        <p:spPr>
          <a:xfrm>
            <a:off x="99625" y="183056"/>
            <a:ext cx="16721100" cy="24270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Implement GenerativeModel interface</a:t>
            </a:r>
            <a:endParaRPr/>
          </a:p>
        </p:txBody>
      </p:sp>
      <p:pic>
        <p:nvPicPr>
          <p:cNvPr id="537" name="Google Shape;537;p44"/>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sp>
        <p:nvSpPr>
          <p:cNvPr id="538" name="Google Shape;538;p44"/>
          <p:cNvSpPr txBox="1"/>
          <p:nvPr/>
        </p:nvSpPr>
        <p:spPr>
          <a:xfrm>
            <a:off x="533550" y="2834700"/>
            <a:ext cx="17220900" cy="537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class</a:t>
            </a:r>
            <a:r>
              <a:rPr lang="en-US" sz="2250">
                <a:solidFill>
                  <a:srgbClr val="9C27B0"/>
                </a:solidFill>
                <a:latin typeface="Roboto Mono"/>
                <a:ea typeface="Roboto Mono"/>
                <a:cs typeface="Roboto Mono"/>
                <a:sym typeface="Roboto Mono"/>
              </a:rPr>
              <a:t> LocalGenerativeModel</a:t>
            </a:r>
            <a:r>
              <a:rPr lang="en-US" sz="2250">
                <a:solidFill>
                  <a:srgbClr val="37474F"/>
                </a:solidFill>
                <a:latin typeface="Roboto Mono"/>
                <a:ea typeface="Roboto Mono"/>
                <a:cs typeface="Roboto Mono"/>
                <a:sym typeface="Roboto Mono"/>
              </a:rPr>
              <a: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private val</a:t>
            </a:r>
            <a:r>
              <a:rPr lang="en-US" sz="2250">
                <a:solidFill>
                  <a:srgbClr val="37474F"/>
                </a:solidFill>
                <a:latin typeface="Roboto Mono"/>
                <a:ea typeface="Roboto Mono"/>
                <a:cs typeface="Roboto Mono"/>
                <a:sym typeface="Roboto Mono"/>
              </a:rPr>
              <a:t> textGenerator: </a:t>
            </a:r>
            <a:r>
              <a:rPr lang="en-US" sz="2250">
                <a:solidFill>
                  <a:srgbClr val="9C27B0"/>
                </a:solidFill>
                <a:latin typeface="Roboto Mono"/>
                <a:ea typeface="Roboto Mono"/>
                <a:cs typeface="Roboto Mono"/>
                <a:sym typeface="Roboto Mono"/>
              </a:rPr>
              <a:t>TextGenerator</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 </a:t>
            </a:r>
            <a:r>
              <a:rPr lang="en-US" sz="2250">
                <a:solidFill>
                  <a:srgbClr val="9C27B0"/>
                </a:solidFill>
                <a:latin typeface="Roboto Mono"/>
                <a:ea typeface="Roboto Mono"/>
                <a:cs typeface="Roboto Mono"/>
                <a:sym typeface="Roboto Mono"/>
              </a:rPr>
              <a:t>GenerativeModel</a:t>
            </a: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override val</a:t>
            </a:r>
            <a:r>
              <a:rPr lang="en-US" sz="2250">
                <a:solidFill>
                  <a:srgbClr val="37474F"/>
                </a:solidFill>
                <a:latin typeface="Roboto Mono"/>
                <a:ea typeface="Roboto Mono"/>
                <a:cs typeface="Roboto Mono"/>
                <a:sym typeface="Roboto Mono"/>
              </a:rPr>
              <a:t> isReady: </a:t>
            </a:r>
            <a:r>
              <a:rPr lang="en-US" sz="2250">
                <a:solidFill>
                  <a:srgbClr val="9C27B0"/>
                </a:solidFill>
                <a:latin typeface="Roboto Mono"/>
                <a:ea typeface="Roboto Mono"/>
                <a:cs typeface="Roboto Mono"/>
                <a:sym typeface="Roboto Mono"/>
              </a:rPr>
              <a:t>StateFlow</a:t>
            </a:r>
            <a:r>
              <a:rPr lang="en-US" sz="2250">
                <a:solidFill>
                  <a:srgbClr val="37474F"/>
                </a:solidFill>
                <a:latin typeface="Roboto Mono"/>
                <a:ea typeface="Roboto Mono"/>
                <a:cs typeface="Roboto Mono"/>
                <a:sym typeface="Roboto Mono"/>
              </a:rPr>
              <a:t>&lt;</a:t>
            </a:r>
            <a:r>
              <a:rPr lang="en-US" sz="2250">
                <a:solidFill>
                  <a:srgbClr val="9C27B0"/>
                </a:solidFill>
                <a:latin typeface="Roboto Mono"/>
                <a:ea typeface="Roboto Mono"/>
                <a:cs typeface="Roboto Mono"/>
                <a:sym typeface="Roboto Mono"/>
              </a:rPr>
              <a:t>Boolean</a:t>
            </a:r>
            <a:r>
              <a:rPr lang="en-US" sz="2250">
                <a:solidFill>
                  <a:srgbClr val="37474F"/>
                </a:solidFill>
                <a:latin typeface="Roboto Mono"/>
                <a:ea typeface="Roboto Mono"/>
                <a:cs typeface="Roboto Mono"/>
                <a:sym typeface="Roboto Mono"/>
              </a:rPr>
              <a:t>&gt; </a:t>
            </a:r>
            <a:r>
              <a:rPr lang="en-US" sz="2250">
                <a:solidFill>
                  <a:srgbClr val="3F51B5"/>
                </a:solidFill>
                <a:latin typeface="Roboto Mono"/>
                <a:ea typeface="Roboto Mono"/>
                <a:cs typeface="Roboto Mono"/>
                <a:sym typeface="Roboto Mono"/>
              </a:rPr>
              <a:t>=</a:t>
            </a:r>
            <a:r>
              <a:rPr lang="en-US" sz="2250">
                <a:solidFill>
                  <a:srgbClr val="37474F"/>
                </a:solidFill>
                <a:latin typeface="Roboto Mono"/>
                <a:ea typeface="Roboto Mono"/>
                <a:cs typeface="Roboto Mono"/>
                <a:sym typeface="Roboto Mono"/>
              </a:rPr>
              <a:t> textGenerator.isReady</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override suspend fun</a:t>
            </a:r>
            <a:r>
              <a:rPr lang="en-US" sz="2250">
                <a:solidFill>
                  <a:srgbClr val="9C27B0"/>
                </a:solidFill>
                <a:latin typeface="Roboto Mono"/>
                <a:ea typeface="Roboto Mono"/>
                <a:cs typeface="Roboto Mono"/>
                <a:sym typeface="Roboto Mono"/>
              </a:rPr>
              <a:t> generateStory</a:t>
            </a:r>
            <a:r>
              <a:rPr lang="en-US" sz="2250">
                <a:solidFill>
                  <a:srgbClr val="37474F"/>
                </a:solidFill>
                <a:latin typeface="Roboto Mono"/>
                <a:ea typeface="Roboto Mono"/>
                <a:cs typeface="Roboto Mono"/>
                <a:sym typeface="Roboto Mono"/>
              </a:rPr>
              <a:t>(prompt: </a:t>
            </a:r>
            <a:r>
              <a:rPr lang="en-US" sz="2250">
                <a:solidFill>
                  <a:srgbClr val="9C27B0"/>
                </a:solidFill>
                <a:latin typeface="Roboto Mono"/>
                <a:ea typeface="Roboto Mono"/>
                <a:cs typeface="Roboto Mono"/>
                <a:sym typeface="Roboto Mono"/>
              </a:rPr>
              <a:t>String</a:t>
            </a:r>
            <a:r>
              <a:rPr lang="en-US" sz="2250">
                <a:solidFill>
                  <a:srgbClr val="37474F"/>
                </a:solidFill>
                <a:latin typeface="Roboto Mono"/>
                <a:ea typeface="Roboto Mono"/>
                <a:cs typeface="Roboto Mono"/>
                <a:sym typeface="Roboto Mono"/>
              </a:rPr>
              <a:t>, awaitReadiness: </a:t>
            </a:r>
            <a:r>
              <a:rPr lang="en-US" sz="2250">
                <a:solidFill>
                  <a:srgbClr val="9C27B0"/>
                </a:solidFill>
                <a:latin typeface="Roboto Mono"/>
                <a:ea typeface="Roboto Mono"/>
                <a:cs typeface="Roboto Mono"/>
                <a:sym typeface="Roboto Mono"/>
              </a:rPr>
              <a:t>Boolean</a:t>
            </a:r>
            <a:r>
              <a:rPr lang="en-US" sz="2250">
                <a:solidFill>
                  <a:srgbClr val="37474F"/>
                </a:solidFill>
                <a:latin typeface="Roboto Mono"/>
                <a:ea typeface="Roboto Mono"/>
                <a:cs typeface="Roboto Mono"/>
                <a:sym typeface="Roboto Mono"/>
              </a:rPr>
              <a:t>): </a:t>
            </a:r>
            <a:r>
              <a:rPr lang="en-US" sz="2250">
                <a:solidFill>
                  <a:srgbClr val="9C27B0"/>
                </a:solidFill>
                <a:latin typeface="Roboto Mono"/>
                <a:ea typeface="Roboto Mono"/>
                <a:cs typeface="Roboto Mono"/>
                <a:sym typeface="Roboto Mono"/>
              </a:rPr>
              <a:t>Result</a:t>
            </a:r>
            <a:r>
              <a:rPr lang="en-US" sz="2250">
                <a:solidFill>
                  <a:srgbClr val="37474F"/>
                </a:solidFill>
                <a:latin typeface="Roboto Mono"/>
                <a:ea typeface="Roboto Mono"/>
                <a:cs typeface="Roboto Mono"/>
                <a:sym typeface="Roboto Mono"/>
              </a:rPr>
              <a:t>&lt;</a:t>
            </a:r>
            <a:r>
              <a:rPr lang="en-US" sz="2250">
                <a:solidFill>
                  <a:srgbClr val="9C27B0"/>
                </a:solidFill>
                <a:latin typeface="Roboto Mono"/>
                <a:ea typeface="Roboto Mono"/>
                <a:cs typeface="Roboto Mono"/>
                <a:sym typeface="Roboto Mono"/>
              </a:rPr>
              <a:t>String</a:t>
            </a:r>
            <a:r>
              <a:rPr lang="en-US" sz="2250">
                <a:solidFill>
                  <a:srgbClr val="37474F"/>
                </a:solidFill>
                <a:latin typeface="Roboto Mono"/>
                <a:ea typeface="Roboto Mono"/>
                <a:cs typeface="Roboto Mono"/>
                <a:sym typeface="Roboto Mono"/>
              </a:rPr>
              <a:t>&gt;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return</a:t>
            </a:r>
            <a:r>
              <a:rPr lang="en-US" sz="2250">
                <a:solidFill>
                  <a:srgbClr val="9C27B0"/>
                </a:solidFill>
                <a:latin typeface="Roboto Mono"/>
                <a:ea typeface="Roboto Mono"/>
                <a:cs typeface="Roboto Mono"/>
                <a:sym typeface="Roboto Mono"/>
              </a:rPr>
              <a:t> runCatching</a:t>
            </a: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if</a:t>
            </a:r>
            <a:r>
              <a:rPr lang="en-US" sz="2250">
                <a:solidFill>
                  <a:srgbClr val="37474F"/>
                </a:solidFill>
                <a:latin typeface="Roboto Mono"/>
                <a:ea typeface="Roboto Mono"/>
                <a:cs typeface="Roboto Mono"/>
                <a:sym typeface="Roboto Mono"/>
              </a:rPr>
              <a:t> (</a:t>
            </a:r>
            <a:r>
              <a:rPr lang="en-US" sz="2250">
                <a:solidFill>
                  <a:srgbClr val="3F51B5"/>
                </a:solidFill>
                <a:latin typeface="Roboto Mono"/>
                <a:ea typeface="Roboto Mono"/>
                <a:cs typeface="Roboto Mono"/>
                <a:sym typeface="Roboto Mono"/>
              </a:rPr>
              <a:t>!</a:t>
            </a:r>
            <a:r>
              <a:rPr lang="en-US" sz="2250">
                <a:solidFill>
                  <a:srgbClr val="37474F"/>
                </a:solidFill>
                <a:latin typeface="Roboto Mono"/>
                <a:ea typeface="Roboto Mono"/>
                <a:cs typeface="Roboto Mono"/>
                <a:sym typeface="Roboto Mono"/>
              </a:rPr>
              <a:t>isReady.</a:t>
            </a:r>
            <a:r>
              <a:rPr lang="en-US" sz="2250">
                <a:solidFill>
                  <a:srgbClr val="3F51B5"/>
                </a:solidFill>
                <a:latin typeface="Roboto Mono"/>
                <a:ea typeface="Roboto Mono"/>
                <a:cs typeface="Roboto Mono"/>
                <a:sym typeface="Roboto Mono"/>
              </a:rPr>
              <a:t>value &amp;&amp;</a:t>
            </a:r>
            <a:r>
              <a:rPr lang="en-US" sz="2250">
                <a:solidFill>
                  <a:srgbClr val="37474F"/>
                </a:solidFill>
                <a:latin typeface="Roboto Mono"/>
                <a:ea typeface="Roboto Mono"/>
                <a:cs typeface="Roboto Mono"/>
                <a:sym typeface="Roboto Mono"/>
              </a:rPr>
              <a:t> awaitReadiness)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isReady.</a:t>
            </a:r>
            <a:r>
              <a:rPr lang="en-US" sz="2250">
                <a:solidFill>
                  <a:srgbClr val="9C27B0"/>
                </a:solidFill>
                <a:latin typeface="Roboto Mono"/>
                <a:ea typeface="Roboto Mono"/>
                <a:cs typeface="Roboto Mono"/>
                <a:sym typeface="Roboto Mono"/>
              </a:rPr>
              <a:t>first</a:t>
            </a:r>
            <a:r>
              <a:rPr lang="en-US" sz="2250">
                <a:solidFill>
                  <a:srgbClr val="37474F"/>
                </a:solidFill>
                <a:latin typeface="Roboto Mono"/>
                <a:ea typeface="Roboto Mono"/>
                <a:cs typeface="Roboto Mono"/>
                <a:sym typeface="Roboto Mono"/>
              </a:rPr>
              <a:t> { it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r>
              <a:rPr b="1" lang="en-US" sz="2250">
                <a:solidFill>
                  <a:srgbClr val="37474F"/>
                </a:solidFill>
                <a:latin typeface="Roboto Mono"/>
                <a:ea typeface="Roboto Mono"/>
                <a:cs typeface="Roboto Mono"/>
                <a:sym typeface="Roboto Mono"/>
              </a:rPr>
              <a:t>textGenerator.</a:t>
            </a:r>
            <a:r>
              <a:rPr b="1" lang="en-US" sz="2250">
                <a:solidFill>
                  <a:srgbClr val="9C27B0"/>
                </a:solidFill>
                <a:latin typeface="Roboto Mono"/>
                <a:ea typeface="Roboto Mono"/>
                <a:cs typeface="Roboto Mono"/>
                <a:sym typeface="Roboto Mono"/>
              </a:rPr>
              <a:t>generate</a:t>
            </a:r>
            <a:r>
              <a:rPr b="1" lang="en-US" sz="2250">
                <a:solidFill>
                  <a:srgbClr val="37474F"/>
                </a:solidFill>
                <a:latin typeface="Roboto Mono"/>
                <a:ea typeface="Roboto Mono"/>
                <a:cs typeface="Roboto Mono"/>
                <a:sym typeface="Roboto Mono"/>
              </a:rPr>
              <a:t>(prompt)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250">
                <a:solidFill>
                  <a:srgbClr val="37474F"/>
                </a:solidFill>
                <a:latin typeface="Roboto Mono"/>
                <a:ea typeface="Roboto Mono"/>
                <a:cs typeface="Roboto Mono"/>
                <a:sym typeface="Roboto Mono"/>
              </a:rPr>
              <a:t>}</a:t>
            </a:r>
            <a:endParaRPr sz="2250">
              <a:solidFill>
                <a:srgbClr val="37474F"/>
              </a:solidFill>
              <a:latin typeface="Roboto Mono"/>
              <a:ea typeface="Roboto Mono"/>
              <a:cs typeface="Roboto Mono"/>
              <a:sym typeface="Roboto Mon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45"/>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544" name="Google Shape;544;p45"/>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545" name="Google Shape;545;p45"/>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546" name="Google Shape;546;p45"/>
          <p:cNvSpPr txBox="1"/>
          <p:nvPr/>
        </p:nvSpPr>
        <p:spPr>
          <a:xfrm>
            <a:off x="99625" y="183056"/>
            <a:ext cx="16721100" cy="11082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Gemma 3 1b Local Generation</a:t>
            </a:r>
            <a:endParaRPr/>
          </a:p>
        </p:txBody>
      </p:sp>
      <p:pic>
        <p:nvPicPr>
          <p:cNvPr id="547" name="Google Shape;547;p45"/>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pic>
        <p:nvPicPr>
          <p:cNvPr id="548" name="Google Shape;548;p45" title="GolpoAI - Screen_recording_20250425_155103.mp4">
            <a:hlinkClick r:id="rId7"/>
          </p:cNvPr>
          <p:cNvPicPr preferRelativeResize="0"/>
          <p:nvPr/>
        </p:nvPicPr>
        <p:blipFill>
          <a:blip r:embed="rId8">
            <a:alphaModFix/>
          </a:blip>
          <a:stretch>
            <a:fillRect/>
          </a:stretch>
        </p:blipFill>
        <p:spPr>
          <a:xfrm>
            <a:off x="6510513" y="1447425"/>
            <a:ext cx="3899324" cy="8665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1000"/>
                                        <p:tgtEl>
                                          <p:spTgt spid="5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46"/>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554" name="Google Shape;554;p46"/>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555" name="Google Shape;555;p46"/>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556" name="Google Shape;556;p46"/>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557" name="Google Shape;557;p46"/>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558" name="Google Shape;558;p46"/>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559" name="Google Shape;559;p46"/>
          <p:cNvSpPr txBox="1"/>
          <p:nvPr/>
        </p:nvSpPr>
        <p:spPr>
          <a:xfrm>
            <a:off x="800100" y="723900"/>
            <a:ext cx="4795800" cy="14547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Generation Settings</a:t>
            </a:r>
            <a:endParaRPr/>
          </a:p>
        </p:txBody>
      </p:sp>
      <p:sp>
        <p:nvSpPr>
          <p:cNvPr id="560" name="Google Shape;560;p46"/>
          <p:cNvSpPr txBox="1"/>
          <p:nvPr/>
        </p:nvSpPr>
        <p:spPr>
          <a:xfrm>
            <a:off x="6809700" y="723900"/>
            <a:ext cx="111150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BDBDBD"/>
                </a:solidFill>
                <a:latin typeface="Roboto Mono"/>
                <a:ea typeface="Roboto Mono"/>
                <a:cs typeface="Roboto Mono"/>
                <a:sym typeface="Roboto Mono"/>
              </a:rPr>
              <a:t>GeminiApiGenerativeModel(</a:t>
            </a:r>
            <a:endParaRPr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BDBDBD"/>
                </a:solidFill>
                <a:latin typeface="Roboto Mono"/>
                <a:ea typeface="Roboto Mono"/>
                <a:cs typeface="Roboto Mono"/>
                <a:sym typeface="Roboto Mono"/>
              </a:rPr>
              <a:t>    modelName = "gemini-2.0-flash",</a:t>
            </a:r>
            <a:endParaRPr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BDBDBD"/>
                </a:solidFill>
                <a:latin typeface="Roboto Mono"/>
                <a:ea typeface="Roboto Mono"/>
                <a:cs typeface="Roboto Mono"/>
                <a:sym typeface="Roboto Mono"/>
              </a:rPr>
              <a:t>    apiKey = apiKey,</a:t>
            </a:r>
            <a:endParaRPr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BDBDBD"/>
                </a:solidFill>
                <a:latin typeface="Roboto Mono"/>
                <a:ea typeface="Roboto Mono"/>
                <a:cs typeface="Roboto Mono"/>
                <a:sym typeface="Roboto Mono"/>
              </a:rPr>
              <a:t>    </a:t>
            </a:r>
            <a:r>
              <a:rPr lang="en-US" sz="2500">
                <a:solidFill>
                  <a:srgbClr val="37474F"/>
                </a:solidFill>
                <a:latin typeface="Roboto Mono"/>
                <a:ea typeface="Roboto Mono"/>
                <a:cs typeface="Roboto Mono"/>
                <a:sym typeface="Roboto Mono"/>
              </a:rPr>
              <a:t>generationConfig </a:t>
            </a:r>
            <a:r>
              <a:rPr lang="en-US" sz="2500">
                <a:solidFill>
                  <a:srgbClr val="3F51B5"/>
                </a:solidFill>
                <a:latin typeface="Roboto Mono"/>
                <a:ea typeface="Roboto Mono"/>
                <a:cs typeface="Roboto Mono"/>
                <a:sym typeface="Roboto Mono"/>
              </a:rPr>
              <a:t>=</a:t>
            </a:r>
            <a:r>
              <a:rPr lang="en-US" sz="2500">
                <a:solidFill>
                  <a:srgbClr val="37474F"/>
                </a:solidFill>
                <a:latin typeface="Roboto Mono"/>
                <a:ea typeface="Roboto Mono"/>
                <a:cs typeface="Roboto Mono"/>
                <a:sym typeface="Roboto Mono"/>
              </a:rPr>
              <a:t> GenerationConfig.</a:t>
            </a:r>
            <a:r>
              <a:rPr lang="en-US" sz="2500">
                <a:solidFill>
                  <a:srgbClr val="9C27B0"/>
                </a:solidFill>
                <a:latin typeface="Roboto Mono"/>
                <a:ea typeface="Roboto Mono"/>
                <a:cs typeface="Roboto Mono"/>
                <a:sym typeface="Roboto Mono"/>
              </a:rPr>
              <a:t>Builder</a:t>
            </a:r>
            <a:r>
              <a:rPr lang="en-US" sz="2500">
                <a:solidFill>
                  <a:srgbClr val="37474F"/>
                </a:solidFill>
                <a:latin typeface="Roboto Mono"/>
                <a:ea typeface="Roboto Mono"/>
                <a:cs typeface="Roboto Mono"/>
                <a:sym typeface="Roboto Mono"/>
              </a:rPr>
              <a:t>().</a:t>
            </a:r>
            <a:r>
              <a:rPr lang="en-US" sz="2500">
                <a:solidFill>
                  <a:srgbClr val="9C27B0"/>
                </a:solidFill>
                <a:latin typeface="Roboto Mono"/>
                <a:ea typeface="Roboto Mono"/>
                <a:cs typeface="Roboto Mono"/>
                <a:sym typeface="Roboto Mono"/>
              </a:rPr>
              <a:t>apply</a:t>
            </a:r>
            <a:r>
              <a:rPr lang="en-US" sz="2500">
                <a:solidFill>
                  <a:srgbClr val="37474F"/>
                </a:solidFill>
                <a:latin typeface="Roboto Mono"/>
                <a:ea typeface="Roboto Mono"/>
                <a:cs typeface="Roboto Mono"/>
                <a:sym typeface="Roboto Mono"/>
              </a:rPr>
              <a:t> {</a:t>
            </a:r>
            <a:endParaRPr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37474F"/>
                </a:solidFill>
                <a:latin typeface="Roboto Mono"/>
                <a:ea typeface="Roboto Mono"/>
                <a:cs typeface="Roboto Mono"/>
                <a:sym typeface="Roboto Mono"/>
              </a:rPr>
              <a:t>        topK </a:t>
            </a:r>
            <a:r>
              <a:rPr lang="en-US" sz="2500">
                <a:solidFill>
                  <a:srgbClr val="3F51B5"/>
                </a:solidFill>
                <a:latin typeface="Roboto Mono"/>
                <a:ea typeface="Roboto Mono"/>
                <a:cs typeface="Roboto Mono"/>
                <a:sym typeface="Roboto Mono"/>
              </a:rPr>
              <a:t>=</a:t>
            </a:r>
            <a:r>
              <a:rPr lang="en-US" sz="2500">
                <a:solidFill>
                  <a:srgbClr val="C53929"/>
                </a:solidFill>
                <a:latin typeface="Roboto Mono"/>
                <a:ea typeface="Roboto Mono"/>
                <a:cs typeface="Roboto Mono"/>
                <a:sym typeface="Roboto Mono"/>
              </a:rPr>
              <a:t> 40</a:t>
            </a:r>
            <a:endParaRPr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37474F"/>
                </a:solidFill>
                <a:latin typeface="Roboto Mono"/>
                <a:ea typeface="Roboto Mono"/>
                <a:cs typeface="Roboto Mono"/>
                <a:sym typeface="Roboto Mono"/>
              </a:rPr>
              <a:t>    }</a:t>
            </a:r>
            <a:endParaRPr sz="2500">
              <a:solidFill>
                <a:srgbClr val="BDBDBD"/>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BDBDBD"/>
                </a:solidFill>
                <a:latin typeface="Roboto Mono"/>
                <a:ea typeface="Roboto Mono"/>
                <a:cs typeface="Roboto Mono"/>
                <a:sym typeface="Roboto Mono"/>
              </a:rPr>
              <a:t>        .build()</a:t>
            </a:r>
            <a:endParaRPr sz="2500">
              <a:solidFill>
                <a:schemeClr val="dk1"/>
              </a:solidFill>
              <a:latin typeface="Roboto Mono"/>
              <a:ea typeface="Roboto Mono"/>
              <a:cs typeface="Roboto Mono"/>
              <a:sym typeface="Roboto Mono"/>
            </a:endParaRPr>
          </a:p>
          <a:p>
            <a:pPr indent="0" lvl="0" marL="0" rtl="0" algn="l">
              <a:lnSpc>
                <a:spcPct val="148026"/>
              </a:lnSpc>
              <a:spcBef>
                <a:spcPts val="0"/>
              </a:spcBef>
              <a:spcAft>
                <a:spcPts val="0"/>
              </a:spcAft>
              <a:buNone/>
            </a:pPr>
            <a:r>
              <a:rPr lang="en-US" sz="2500">
                <a:solidFill>
                  <a:srgbClr val="BDBDBD"/>
                </a:solidFill>
                <a:latin typeface="Roboto Mono"/>
                <a:ea typeface="Roboto Mono"/>
                <a:cs typeface="Roboto Mono"/>
                <a:sym typeface="Roboto Mono"/>
              </a:rPr>
              <a:t>)</a:t>
            </a:r>
            <a:endParaRPr sz="2500">
              <a:solidFill>
                <a:srgbClr val="BDBDBD"/>
              </a:solidFill>
              <a:latin typeface="Roboto Mono"/>
              <a:ea typeface="Roboto Mono"/>
              <a:cs typeface="Roboto Mono"/>
              <a:sym typeface="Roboto Mono"/>
            </a:endParaRPr>
          </a:p>
        </p:txBody>
      </p:sp>
      <p:sp>
        <p:nvSpPr>
          <p:cNvPr id="561" name="Google Shape;561;p46"/>
          <p:cNvSpPr txBox="1"/>
          <p:nvPr/>
        </p:nvSpPr>
        <p:spPr>
          <a:xfrm>
            <a:off x="6623425" y="4897725"/>
            <a:ext cx="113013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rgbClr val="BDBDBD"/>
                </a:solidFill>
                <a:latin typeface="Roboto Mono"/>
                <a:ea typeface="Roboto Mono"/>
                <a:cs typeface="Roboto Mono"/>
                <a:sym typeface="Roboto Mono"/>
              </a:rPr>
              <a:t>private val llmInference: LlmInference by lazy {</a:t>
            </a:r>
            <a:endParaRPr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BDBDBD"/>
                </a:solidFill>
                <a:latin typeface="Roboto Mono"/>
                <a:ea typeface="Roboto Mono"/>
                <a:cs typeface="Roboto Mono"/>
                <a:sym typeface="Roboto Mono"/>
              </a:rPr>
              <a:t>    val options = LlmInference.LlmInferenceOptions.builder()</a:t>
            </a:r>
            <a:endParaRPr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BDBDBD"/>
                </a:solidFill>
                <a:latin typeface="Roboto Mono"/>
                <a:ea typeface="Roboto Mono"/>
                <a:cs typeface="Roboto Mono"/>
                <a:sym typeface="Roboto Mono"/>
              </a:rPr>
              <a:t>        .setModelPath(modelFile.absolutePath)</a:t>
            </a:r>
            <a:endParaRPr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BDBDBD"/>
                </a:solidFill>
                <a:latin typeface="Roboto Mono"/>
                <a:ea typeface="Roboto Mono"/>
                <a:cs typeface="Roboto Mono"/>
                <a:sym typeface="Roboto Mono"/>
              </a:rPr>
              <a:t>        </a:t>
            </a:r>
            <a:r>
              <a:rPr lang="en-US" sz="2500">
                <a:solidFill>
                  <a:srgbClr val="37474F"/>
                </a:solidFill>
                <a:latin typeface="Roboto Mono"/>
                <a:ea typeface="Roboto Mono"/>
                <a:cs typeface="Roboto Mono"/>
                <a:sym typeface="Roboto Mono"/>
              </a:rPr>
              <a:t>.</a:t>
            </a:r>
            <a:r>
              <a:rPr lang="en-US" sz="2500">
                <a:solidFill>
                  <a:srgbClr val="9C27B0"/>
                </a:solidFill>
                <a:latin typeface="Roboto Mono"/>
                <a:ea typeface="Roboto Mono"/>
                <a:cs typeface="Roboto Mono"/>
                <a:sym typeface="Roboto Mono"/>
              </a:rPr>
              <a:t>setMaxTokens</a:t>
            </a:r>
            <a:r>
              <a:rPr lang="en-US" sz="2500">
                <a:solidFill>
                  <a:srgbClr val="37474F"/>
                </a:solidFill>
                <a:latin typeface="Roboto Mono"/>
                <a:ea typeface="Roboto Mono"/>
                <a:cs typeface="Roboto Mono"/>
                <a:sym typeface="Roboto Mono"/>
              </a:rPr>
              <a:t>(</a:t>
            </a:r>
            <a:r>
              <a:rPr lang="en-US" sz="2500">
                <a:solidFill>
                  <a:srgbClr val="C53929"/>
                </a:solidFill>
                <a:latin typeface="Roboto Mono"/>
                <a:ea typeface="Roboto Mono"/>
                <a:cs typeface="Roboto Mono"/>
                <a:sym typeface="Roboto Mono"/>
              </a:rPr>
              <a:t>512</a:t>
            </a:r>
            <a:r>
              <a:rPr lang="en-US" sz="2500">
                <a:solidFill>
                  <a:srgbClr val="37474F"/>
                </a:solidFill>
                <a:latin typeface="Roboto Mono"/>
                <a:ea typeface="Roboto Mono"/>
                <a:cs typeface="Roboto Mono"/>
                <a:sym typeface="Roboto Mono"/>
              </a:rPr>
              <a:t>)</a:t>
            </a:r>
            <a:endParaRPr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37474F"/>
                </a:solidFill>
                <a:latin typeface="Roboto Mono"/>
                <a:ea typeface="Roboto Mono"/>
                <a:cs typeface="Roboto Mono"/>
                <a:sym typeface="Roboto Mono"/>
              </a:rPr>
              <a:t>        .</a:t>
            </a:r>
            <a:r>
              <a:rPr lang="en-US" sz="2500">
                <a:solidFill>
                  <a:srgbClr val="9C27B0"/>
                </a:solidFill>
                <a:latin typeface="Roboto Mono"/>
                <a:ea typeface="Roboto Mono"/>
                <a:cs typeface="Roboto Mono"/>
                <a:sym typeface="Roboto Mono"/>
              </a:rPr>
              <a:t>setMaxTopK</a:t>
            </a:r>
            <a:r>
              <a:rPr lang="en-US" sz="2500">
                <a:solidFill>
                  <a:srgbClr val="37474F"/>
                </a:solidFill>
                <a:latin typeface="Roboto Mono"/>
                <a:ea typeface="Roboto Mono"/>
                <a:cs typeface="Roboto Mono"/>
                <a:sym typeface="Roboto Mono"/>
              </a:rPr>
              <a:t>(</a:t>
            </a:r>
            <a:r>
              <a:rPr lang="en-US" sz="2500">
                <a:solidFill>
                  <a:srgbClr val="C53929"/>
                </a:solidFill>
                <a:latin typeface="Roboto Mono"/>
                <a:ea typeface="Roboto Mono"/>
                <a:cs typeface="Roboto Mono"/>
                <a:sym typeface="Roboto Mono"/>
              </a:rPr>
              <a:t>40</a:t>
            </a:r>
            <a:r>
              <a:rPr lang="en-US" sz="2500">
                <a:solidFill>
                  <a:srgbClr val="37474F"/>
                </a:solidFill>
                <a:latin typeface="Roboto Mono"/>
                <a:ea typeface="Roboto Mono"/>
                <a:cs typeface="Roboto Mono"/>
                <a:sym typeface="Roboto Mono"/>
              </a:rPr>
              <a:t>)</a:t>
            </a:r>
            <a:endParaRPr sz="2500">
              <a:solidFill>
                <a:srgbClr val="BDBDBD"/>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BDBDBD"/>
                </a:solidFill>
                <a:latin typeface="Roboto Mono"/>
                <a:ea typeface="Roboto Mono"/>
                <a:cs typeface="Roboto Mono"/>
                <a:sym typeface="Roboto Mono"/>
              </a:rPr>
              <a:t>        .build()</a:t>
            </a:r>
            <a:endParaRPr sz="25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00">
                <a:solidFill>
                  <a:srgbClr val="BDBDBD"/>
                </a:solidFill>
                <a:latin typeface="Roboto Mono"/>
                <a:ea typeface="Roboto Mono"/>
                <a:cs typeface="Roboto Mono"/>
                <a:sym typeface="Roboto Mono"/>
              </a:rPr>
              <a:t>    LlmInference.createFromOptions(context, options)</a:t>
            </a:r>
            <a:endParaRPr sz="2500">
              <a:solidFill>
                <a:schemeClr val="dk1"/>
              </a:solidFill>
              <a:latin typeface="Roboto Mono"/>
              <a:ea typeface="Roboto Mono"/>
              <a:cs typeface="Roboto Mono"/>
              <a:sym typeface="Roboto Mono"/>
            </a:endParaRPr>
          </a:p>
          <a:p>
            <a:pPr indent="0" lvl="0" marL="0" rtl="0" algn="l">
              <a:lnSpc>
                <a:spcPct val="148026"/>
              </a:lnSpc>
              <a:spcBef>
                <a:spcPts val="0"/>
              </a:spcBef>
              <a:spcAft>
                <a:spcPts val="0"/>
              </a:spcAft>
              <a:buNone/>
            </a:pPr>
            <a:r>
              <a:rPr lang="en-US" sz="2500">
                <a:solidFill>
                  <a:srgbClr val="BDBDBD"/>
                </a:solidFill>
                <a:latin typeface="Roboto Mono"/>
                <a:ea typeface="Roboto Mono"/>
                <a:cs typeface="Roboto Mono"/>
                <a:sym typeface="Roboto Mono"/>
              </a:rPr>
              <a:t>}</a:t>
            </a:r>
            <a:endParaRPr sz="2500">
              <a:solidFill>
                <a:srgbClr val="BDBDBD"/>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47"/>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567" name="Google Shape;567;p47"/>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568" name="Google Shape;568;p47"/>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569" name="Google Shape;569;p47"/>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570" name="Google Shape;570;p47"/>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571" name="Google Shape;571;p47"/>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572" name="Google Shape;572;p47"/>
          <p:cNvSpPr txBox="1"/>
          <p:nvPr/>
        </p:nvSpPr>
        <p:spPr>
          <a:xfrm>
            <a:off x="800100" y="723900"/>
            <a:ext cx="47958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TopK</a:t>
            </a:r>
            <a:endParaRPr/>
          </a:p>
        </p:txBody>
      </p:sp>
      <p:sp>
        <p:nvSpPr>
          <p:cNvPr id="573" name="Google Shape;573;p47"/>
          <p:cNvSpPr txBox="1"/>
          <p:nvPr/>
        </p:nvSpPr>
        <p:spPr>
          <a:xfrm>
            <a:off x="6689500" y="1618850"/>
            <a:ext cx="10448700" cy="6970800"/>
          </a:xfrm>
          <a:prstGeom prst="rect">
            <a:avLst/>
          </a:prstGeom>
          <a:noFill/>
          <a:ln>
            <a:noFill/>
          </a:ln>
        </p:spPr>
        <p:txBody>
          <a:bodyPr anchorCtr="0" anchor="t" bIns="91425" lIns="91425" spcFirstLastPara="1" rIns="91425" wrap="square" tIns="91425">
            <a:noAutofit/>
          </a:bodyPr>
          <a:lstStyle/>
          <a:p>
            <a:pPr indent="-431800" lvl="0" marL="457200" rtl="0" algn="l">
              <a:lnSpc>
                <a:spcPct val="150000"/>
              </a:lnSpc>
              <a:spcBef>
                <a:spcPts val="1000"/>
              </a:spcBef>
              <a:spcAft>
                <a:spcPts val="0"/>
              </a:spcAft>
              <a:buClr>
                <a:srgbClr val="000000"/>
              </a:buClr>
              <a:buSzPts val="3200"/>
              <a:buFont typeface="Manrope"/>
              <a:buChar char="●"/>
            </a:pPr>
            <a:r>
              <a:rPr lang="en-US" sz="3200">
                <a:solidFill>
                  <a:srgbClr val="000000"/>
                </a:solidFill>
                <a:latin typeface="Manrope"/>
                <a:ea typeface="Manrope"/>
                <a:cs typeface="Manrope"/>
                <a:sym typeface="Manrope"/>
              </a:rPr>
              <a:t>Top-K filters tokens for output. </a:t>
            </a:r>
            <a:endParaRPr sz="3200">
              <a:solidFill>
                <a:srgbClr val="000000"/>
              </a:solidFill>
              <a:latin typeface="Manrope"/>
              <a:ea typeface="Manrope"/>
              <a:cs typeface="Manrope"/>
              <a:sym typeface="Manrope"/>
            </a:endParaRPr>
          </a:p>
          <a:p>
            <a:pPr indent="-431800" lvl="0" marL="457200" rtl="0" algn="l">
              <a:lnSpc>
                <a:spcPct val="150000"/>
              </a:lnSpc>
              <a:spcBef>
                <a:spcPts val="1000"/>
              </a:spcBef>
              <a:spcAft>
                <a:spcPts val="0"/>
              </a:spcAft>
              <a:buClr>
                <a:srgbClr val="000000"/>
              </a:buClr>
              <a:buSzPts val="3200"/>
              <a:buFont typeface="Manrope"/>
              <a:buChar char="●"/>
            </a:pPr>
            <a:r>
              <a:rPr lang="en-US" sz="3200">
                <a:solidFill>
                  <a:srgbClr val="000000"/>
                </a:solidFill>
                <a:latin typeface="Manrope"/>
                <a:ea typeface="Manrope"/>
                <a:cs typeface="Manrope"/>
                <a:sym typeface="Manrope"/>
              </a:rPr>
              <a:t>For example a Top-K of 3 keeps the three most probable tokens. </a:t>
            </a:r>
            <a:endParaRPr sz="3200">
              <a:solidFill>
                <a:srgbClr val="000000"/>
              </a:solidFill>
              <a:latin typeface="Manrope"/>
              <a:ea typeface="Manrope"/>
              <a:cs typeface="Manrope"/>
              <a:sym typeface="Manrope"/>
            </a:endParaRPr>
          </a:p>
          <a:p>
            <a:pPr indent="-431800" lvl="0" marL="457200" rtl="0" algn="l">
              <a:lnSpc>
                <a:spcPct val="150000"/>
              </a:lnSpc>
              <a:spcBef>
                <a:spcPts val="1000"/>
              </a:spcBef>
              <a:spcAft>
                <a:spcPts val="0"/>
              </a:spcAft>
              <a:buClr>
                <a:srgbClr val="000000"/>
              </a:buClr>
              <a:buSzPts val="3200"/>
              <a:buFont typeface="Lexend"/>
              <a:buChar char="●"/>
            </a:pPr>
            <a:r>
              <a:rPr b="1" lang="en-US" sz="3200">
                <a:solidFill>
                  <a:srgbClr val="000000"/>
                </a:solidFill>
                <a:latin typeface="Manrope"/>
                <a:ea typeface="Manrope"/>
                <a:cs typeface="Manrope"/>
                <a:sym typeface="Manrope"/>
              </a:rPr>
              <a:t>Increasing</a:t>
            </a:r>
            <a:r>
              <a:rPr lang="en-US" sz="3200">
                <a:solidFill>
                  <a:srgbClr val="000000"/>
                </a:solidFill>
                <a:latin typeface="Manrope"/>
                <a:ea typeface="Manrope"/>
                <a:cs typeface="Manrope"/>
                <a:sym typeface="Manrope"/>
              </a:rPr>
              <a:t> the Top-K value will increase the randomness of the model response.</a:t>
            </a:r>
            <a:endParaRPr sz="3200">
              <a:solidFill>
                <a:srgbClr val="000000"/>
              </a:solidFill>
              <a:latin typeface="Manrope"/>
              <a:ea typeface="Manrope"/>
              <a:cs typeface="Manrope"/>
              <a:sym typeface="Manrop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48"/>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579" name="Google Shape;579;p48"/>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580" name="Google Shape;580;p48"/>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581" name="Google Shape;581;p48"/>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582" name="Google Shape;582;p48"/>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583" name="Google Shape;583;p48"/>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584" name="Google Shape;584;p48"/>
          <p:cNvSpPr txBox="1"/>
          <p:nvPr/>
        </p:nvSpPr>
        <p:spPr>
          <a:xfrm>
            <a:off x="800100" y="723900"/>
            <a:ext cx="47958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TopK</a:t>
            </a:r>
            <a:endParaRPr/>
          </a:p>
        </p:txBody>
      </p:sp>
      <p:sp>
        <p:nvSpPr>
          <p:cNvPr id="585" name="Google Shape;585;p48"/>
          <p:cNvSpPr txBox="1"/>
          <p:nvPr/>
        </p:nvSpPr>
        <p:spPr>
          <a:xfrm>
            <a:off x="6689500" y="1618850"/>
            <a:ext cx="10448700" cy="6970800"/>
          </a:xfrm>
          <a:prstGeom prst="rect">
            <a:avLst/>
          </a:prstGeom>
          <a:noFill/>
          <a:ln>
            <a:noFill/>
          </a:ln>
        </p:spPr>
        <p:txBody>
          <a:bodyPr anchorCtr="0" anchor="t" bIns="91425" lIns="91425" spcFirstLastPara="1" rIns="91425" wrap="square" tIns="91425">
            <a:noAutofit/>
          </a:bodyPr>
          <a:lstStyle/>
          <a:p>
            <a:pPr indent="-431800" lvl="0" marL="457200" rtl="0" algn="l">
              <a:lnSpc>
                <a:spcPct val="150000"/>
              </a:lnSpc>
              <a:spcBef>
                <a:spcPts val="1000"/>
              </a:spcBef>
              <a:spcAft>
                <a:spcPts val="0"/>
              </a:spcAft>
              <a:buClr>
                <a:srgbClr val="888888"/>
              </a:buClr>
              <a:buSzPts val="3200"/>
              <a:buFont typeface="Manrope"/>
              <a:buChar char="●"/>
            </a:pPr>
            <a:r>
              <a:rPr lang="en-US" sz="3200">
                <a:solidFill>
                  <a:srgbClr val="888888"/>
                </a:solidFill>
                <a:latin typeface="Manrope"/>
                <a:ea typeface="Manrope"/>
                <a:cs typeface="Manrope"/>
                <a:sym typeface="Manrope"/>
              </a:rPr>
              <a:t>Top-K filters tokens for output. </a:t>
            </a:r>
            <a:endParaRPr sz="3200">
              <a:solidFill>
                <a:srgbClr val="888888"/>
              </a:solidFill>
              <a:latin typeface="Manrope"/>
              <a:ea typeface="Manrope"/>
              <a:cs typeface="Manrope"/>
              <a:sym typeface="Manrope"/>
            </a:endParaRPr>
          </a:p>
          <a:p>
            <a:pPr indent="-431800" lvl="0" marL="457200" rtl="0" algn="l">
              <a:lnSpc>
                <a:spcPct val="150000"/>
              </a:lnSpc>
              <a:spcBef>
                <a:spcPts val="1000"/>
              </a:spcBef>
              <a:spcAft>
                <a:spcPts val="0"/>
              </a:spcAft>
              <a:buClr>
                <a:srgbClr val="888888"/>
              </a:buClr>
              <a:buSzPts val="3200"/>
              <a:buFont typeface="Manrope"/>
              <a:buChar char="●"/>
            </a:pPr>
            <a:r>
              <a:rPr lang="en-US" sz="3200">
                <a:solidFill>
                  <a:srgbClr val="888888"/>
                </a:solidFill>
                <a:latin typeface="Manrope"/>
                <a:ea typeface="Manrope"/>
                <a:cs typeface="Manrope"/>
                <a:sym typeface="Manrope"/>
              </a:rPr>
              <a:t>For example a Top-K of 3 keeps the three most probable tokens. </a:t>
            </a:r>
            <a:endParaRPr sz="3200">
              <a:solidFill>
                <a:srgbClr val="888888"/>
              </a:solidFill>
              <a:latin typeface="Manrope"/>
              <a:ea typeface="Manrope"/>
              <a:cs typeface="Manrope"/>
              <a:sym typeface="Manrope"/>
            </a:endParaRPr>
          </a:p>
          <a:p>
            <a:pPr indent="-431800" lvl="0" marL="457200" rtl="0" algn="l">
              <a:lnSpc>
                <a:spcPct val="150000"/>
              </a:lnSpc>
              <a:spcBef>
                <a:spcPts val="1000"/>
              </a:spcBef>
              <a:spcAft>
                <a:spcPts val="0"/>
              </a:spcAft>
              <a:buClr>
                <a:srgbClr val="888888"/>
              </a:buClr>
              <a:buSzPts val="3200"/>
              <a:buFont typeface="Lexend"/>
              <a:buChar char="●"/>
            </a:pPr>
            <a:r>
              <a:rPr b="1" lang="en-US" sz="3200">
                <a:solidFill>
                  <a:srgbClr val="888888"/>
                </a:solidFill>
                <a:latin typeface="Manrope"/>
                <a:ea typeface="Manrope"/>
                <a:cs typeface="Manrope"/>
                <a:sym typeface="Manrope"/>
              </a:rPr>
              <a:t>Increasing</a:t>
            </a:r>
            <a:r>
              <a:rPr lang="en-US" sz="3200">
                <a:solidFill>
                  <a:srgbClr val="888888"/>
                </a:solidFill>
                <a:latin typeface="Manrope"/>
                <a:ea typeface="Manrope"/>
                <a:cs typeface="Manrope"/>
                <a:sym typeface="Manrope"/>
              </a:rPr>
              <a:t> the Top-K value will increase the randomness of the model response.</a:t>
            </a:r>
            <a:endParaRPr sz="3200">
              <a:solidFill>
                <a:srgbClr val="888888"/>
              </a:solidFill>
              <a:latin typeface="Manrope"/>
              <a:ea typeface="Manrope"/>
              <a:cs typeface="Manrope"/>
              <a:sym typeface="Manrope"/>
            </a:endParaRPr>
          </a:p>
        </p:txBody>
      </p:sp>
      <p:pic>
        <p:nvPicPr>
          <p:cNvPr id="586" name="Google Shape;586;p48" title="Screenshot 2025-04-24 at 9.19.29 PM.png"/>
          <p:cNvPicPr preferRelativeResize="0"/>
          <p:nvPr/>
        </p:nvPicPr>
        <p:blipFill>
          <a:blip r:embed="rId9">
            <a:alphaModFix/>
          </a:blip>
          <a:stretch>
            <a:fillRect/>
          </a:stretch>
        </p:blipFill>
        <p:spPr>
          <a:xfrm>
            <a:off x="4794225" y="0"/>
            <a:ext cx="10189800" cy="10287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49"/>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592" name="Google Shape;592;p49"/>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593" name="Google Shape;593;p49"/>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594" name="Google Shape;594;p49"/>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595" name="Google Shape;595;p49"/>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596" name="Google Shape;596;p49"/>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597" name="Google Shape;597;p49"/>
          <p:cNvSpPr txBox="1"/>
          <p:nvPr/>
        </p:nvSpPr>
        <p:spPr>
          <a:xfrm>
            <a:off x="800100" y="723900"/>
            <a:ext cx="47958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TopK</a:t>
            </a:r>
            <a:endParaRPr/>
          </a:p>
        </p:txBody>
      </p:sp>
      <p:sp>
        <p:nvSpPr>
          <p:cNvPr id="598" name="Google Shape;598;p49"/>
          <p:cNvSpPr txBox="1"/>
          <p:nvPr/>
        </p:nvSpPr>
        <p:spPr>
          <a:xfrm>
            <a:off x="6689500" y="1618850"/>
            <a:ext cx="10448700" cy="6970800"/>
          </a:xfrm>
          <a:prstGeom prst="rect">
            <a:avLst/>
          </a:prstGeom>
          <a:noFill/>
          <a:ln>
            <a:noFill/>
          </a:ln>
        </p:spPr>
        <p:txBody>
          <a:bodyPr anchorCtr="0" anchor="t" bIns="91425" lIns="91425" spcFirstLastPara="1" rIns="91425" wrap="square" tIns="91425">
            <a:noAutofit/>
          </a:bodyPr>
          <a:lstStyle/>
          <a:p>
            <a:pPr indent="-431800" lvl="0" marL="457200" rtl="0" algn="l">
              <a:lnSpc>
                <a:spcPct val="150000"/>
              </a:lnSpc>
              <a:spcBef>
                <a:spcPts val="1000"/>
              </a:spcBef>
              <a:spcAft>
                <a:spcPts val="0"/>
              </a:spcAft>
              <a:buClr>
                <a:srgbClr val="888888"/>
              </a:buClr>
              <a:buSzPts val="3200"/>
              <a:buFont typeface="Manrope"/>
              <a:buChar char="●"/>
            </a:pPr>
            <a:r>
              <a:rPr lang="en-US" sz="3200">
                <a:solidFill>
                  <a:srgbClr val="888888"/>
                </a:solidFill>
                <a:latin typeface="Manrope"/>
                <a:ea typeface="Manrope"/>
                <a:cs typeface="Manrope"/>
                <a:sym typeface="Manrope"/>
              </a:rPr>
              <a:t>Top-K filters tokens for output. </a:t>
            </a:r>
            <a:endParaRPr sz="3200">
              <a:solidFill>
                <a:srgbClr val="888888"/>
              </a:solidFill>
              <a:latin typeface="Manrope"/>
              <a:ea typeface="Manrope"/>
              <a:cs typeface="Manrope"/>
              <a:sym typeface="Manrope"/>
            </a:endParaRPr>
          </a:p>
          <a:p>
            <a:pPr indent="-431800" lvl="0" marL="457200" rtl="0" algn="l">
              <a:lnSpc>
                <a:spcPct val="150000"/>
              </a:lnSpc>
              <a:spcBef>
                <a:spcPts val="1000"/>
              </a:spcBef>
              <a:spcAft>
                <a:spcPts val="0"/>
              </a:spcAft>
              <a:buClr>
                <a:srgbClr val="888888"/>
              </a:buClr>
              <a:buSzPts val="3200"/>
              <a:buFont typeface="Manrope"/>
              <a:buChar char="●"/>
            </a:pPr>
            <a:r>
              <a:rPr lang="en-US" sz="3200">
                <a:solidFill>
                  <a:srgbClr val="888888"/>
                </a:solidFill>
                <a:latin typeface="Manrope"/>
                <a:ea typeface="Manrope"/>
                <a:cs typeface="Manrope"/>
                <a:sym typeface="Manrope"/>
              </a:rPr>
              <a:t>For example a Top-K of 3 keeps the three most probable tokens. </a:t>
            </a:r>
            <a:endParaRPr sz="3200">
              <a:solidFill>
                <a:srgbClr val="888888"/>
              </a:solidFill>
              <a:latin typeface="Manrope"/>
              <a:ea typeface="Manrope"/>
              <a:cs typeface="Manrope"/>
              <a:sym typeface="Manrope"/>
            </a:endParaRPr>
          </a:p>
          <a:p>
            <a:pPr indent="-431800" lvl="0" marL="457200" rtl="0" algn="l">
              <a:lnSpc>
                <a:spcPct val="150000"/>
              </a:lnSpc>
              <a:spcBef>
                <a:spcPts val="1000"/>
              </a:spcBef>
              <a:spcAft>
                <a:spcPts val="0"/>
              </a:spcAft>
              <a:buClr>
                <a:srgbClr val="888888"/>
              </a:buClr>
              <a:buSzPts val="3200"/>
              <a:buFont typeface="Lexend"/>
              <a:buChar char="●"/>
            </a:pPr>
            <a:r>
              <a:rPr b="1" lang="en-US" sz="3200">
                <a:solidFill>
                  <a:srgbClr val="888888"/>
                </a:solidFill>
                <a:latin typeface="Manrope"/>
                <a:ea typeface="Manrope"/>
                <a:cs typeface="Manrope"/>
                <a:sym typeface="Manrope"/>
              </a:rPr>
              <a:t>Increasing</a:t>
            </a:r>
            <a:r>
              <a:rPr lang="en-US" sz="3200">
                <a:solidFill>
                  <a:srgbClr val="888888"/>
                </a:solidFill>
                <a:latin typeface="Manrope"/>
                <a:ea typeface="Manrope"/>
                <a:cs typeface="Manrope"/>
                <a:sym typeface="Manrope"/>
              </a:rPr>
              <a:t> the Top-K value will increase the randomness of the model response.</a:t>
            </a:r>
            <a:endParaRPr sz="3200">
              <a:solidFill>
                <a:srgbClr val="888888"/>
              </a:solidFill>
              <a:latin typeface="Manrope"/>
              <a:ea typeface="Manrope"/>
              <a:cs typeface="Manrope"/>
              <a:sym typeface="Manrope"/>
            </a:endParaRPr>
          </a:p>
        </p:txBody>
      </p:sp>
      <p:pic>
        <p:nvPicPr>
          <p:cNvPr id="599" name="Google Shape;599;p49"/>
          <p:cNvPicPr preferRelativeResize="0"/>
          <p:nvPr/>
        </p:nvPicPr>
        <p:blipFill>
          <a:blip r:embed="rId9">
            <a:alphaModFix/>
          </a:blip>
          <a:stretch>
            <a:fillRect/>
          </a:stretch>
        </p:blipFill>
        <p:spPr>
          <a:xfrm>
            <a:off x="3697400" y="96750"/>
            <a:ext cx="12853988" cy="102869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50"/>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605" name="Google Shape;605;p50"/>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606" name="Google Shape;606;p50"/>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607" name="Google Shape;607;p50"/>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608" name="Google Shape;608;p50"/>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609" name="Google Shape;609;p50"/>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610" name="Google Shape;610;p50"/>
          <p:cNvSpPr txBox="1"/>
          <p:nvPr/>
        </p:nvSpPr>
        <p:spPr>
          <a:xfrm>
            <a:off x="800100" y="723900"/>
            <a:ext cx="47958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maxTokens</a:t>
            </a:r>
            <a:endParaRPr/>
          </a:p>
        </p:txBody>
      </p:sp>
      <p:sp>
        <p:nvSpPr>
          <p:cNvPr id="611" name="Google Shape;611;p50"/>
          <p:cNvSpPr txBox="1"/>
          <p:nvPr/>
        </p:nvSpPr>
        <p:spPr>
          <a:xfrm>
            <a:off x="6668800" y="943950"/>
            <a:ext cx="10448700" cy="8399100"/>
          </a:xfrm>
          <a:prstGeom prst="rect">
            <a:avLst/>
          </a:prstGeom>
          <a:noFill/>
          <a:ln>
            <a:noFill/>
          </a:ln>
        </p:spPr>
        <p:txBody>
          <a:bodyPr anchorCtr="0" anchor="t" bIns="91425" lIns="91425" spcFirstLastPara="1" rIns="91425" wrap="square" tIns="91425">
            <a:noAutofit/>
          </a:bodyPr>
          <a:lstStyle/>
          <a:p>
            <a:pPr indent="-431800" lvl="0" marL="457200" rtl="0" algn="l">
              <a:lnSpc>
                <a:spcPct val="150000"/>
              </a:lnSpc>
              <a:spcBef>
                <a:spcPts val="1000"/>
              </a:spcBef>
              <a:spcAft>
                <a:spcPts val="0"/>
              </a:spcAft>
              <a:buClr>
                <a:srgbClr val="000000"/>
              </a:buClr>
              <a:buSzPts val="3200"/>
              <a:buFont typeface="Lexend"/>
              <a:buChar char="●"/>
            </a:pPr>
            <a:r>
              <a:rPr lang="en-US" sz="3200">
                <a:latin typeface="Manrope"/>
                <a:ea typeface="Manrope"/>
                <a:cs typeface="Manrope"/>
                <a:sym typeface="Manrope"/>
              </a:rPr>
              <a:t>Limits the maximum output length a model can generate</a:t>
            </a:r>
            <a:endParaRPr sz="3200">
              <a:latin typeface="Manrope"/>
              <a:ea typeface="Manrope"/>
              <a:cs typeface="Manrope"/>
              <a:sym typeface="Manrope"/>
            </a:endParaRPr>
          </a:p>
          <a:p>
            <a:pPr indent="-431800" lvl="0" marL="457200" rtl="0" algn="l">
              <a:lnSpc>
                <a:spcPct val="150000"/>
              </a:lnSpc>
              <a:spcBef>
                <a:spcPts val="1000"/>
              </a:spcBef>
              <a:spcAft>
                <a:spcPts val="0"/>
              </a:spcAft>
              <a:buClr>
                <a:srgbClr val="000000"/>
              </a:buClr>
              <a:buSzPts val="3200"/>
              <a:buFont typeface="Manrope"/>
              <a:buChar char="●"/>
            </a:pPr>
            <a:r>
              <a:rPr lang="en-US" sz="3200">
                <a:latin typeface="Manrope"/>
                <a:ea typeface="Manrope"/>
                <a:cs typeface="Manrope"/>
                <a:sym typeface="Manrope"/>
              </a:rPr>
              <a:t>A token can be a whole word, part of a word (like "ing" or "est"), punctuation, or even a space. The exact way text is tokenized depends on the specific model's tokenizer.</a:t>
            </a:r>
            <a:endParaRPr sz="3200">
              <a:latin typeface="Manrope"/>
              <a:ea typeface="Manrope"/>
              <a:cs typeface="Manrope"/>
              <a:sym typeface="Manrope"/>
            </a:endParaRPr>
          </a:p>
          <a:p>
            <a:pPr indent="-431800" lvl="0" marL="457200" rtl="0" algn="l">
              <a:lnSpc>
                <a:spcPct val="150000"/>
              </a:lnSpc>
              <a:spcBef>
                <a:spcPts val="1000"/>
              </a:spcBef>
              <a:spcAft>
                <a:spcPts val="0"/>
              </a:spcAft>
              <a:buClr>
                <a:srgbClr val="000000"/>
              </a:buClr>
              <a:buSzPts val="3200"/>
              <a:buFont typeface="Manrope"/>
              <a:buChar char="●"/>
            </a:pPr>
            <a:r>
              <a:rPr lang="en-US" sz="3200">
                <a:latin typeface="Manrope"/>
                <a:ea typeface="Manrope"/>
                <a:cs typeface="Manrope"/>
                <a:sym typeface="Manrope"/>
              </a:rPr>
              <a:t>Whenever we call llmInference.generateResponse(prompt), the response generated by the local model will contain at most 512 tokens.</a:t>
            </a:r>
            <a:endParaRPr sz="3200">
              <a:latin typeface="Manrope"/>
              <a:ea typeface="Manrope"/>
              <a:cs typeface="Manrope"/>
              <a:sym typeface="Manrop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pic>
        <p:nvPicPr>
          <p:cNvPr id="616" name="Google Shape;616;p51"/>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617" name="Google Shape;617;p51"/>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618" name="Google Shape;618;p51"/>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619" name="Google Shape;619;p51"/>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620" name="Google Shape;620;p51"/>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621" name="Google Shape;621;p51"/>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622" name="Google Shape;622;p51"/>
          <p:cNvSpPr txBox="1"/>
          <p:nvPr/>
        </p:nvSpPr>
        <p:spPr>
          <a:xfrm>
            <a:off x="800100" y="723900"/>
            <a:ext cx="47958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maxTokens</a:t>
            </a:r>
            <a:endParaRPr/>
          </a:p>
        </p:txBody>
      </p:sp>
      <p:sp>
        <p:nvSpPr>
          <p:cNvPr id="623" name="Google Shape;623;p51"/>
          <p:cNvSpPr txBox="1"/>
          <p:nvPr/>
        </p:nvSpPr>
        <p:spPr>
          <a:xfrm>
            <a:off x="6668800" y="943950"/>
            <a:ext cx="10448700" cy="8399100"/>
          </a:xfrm>
          <a:prstGeom prst="rect">
            <a:avLst/>
          </a:prstGeom>
          <a:noFill/>
          <a:ln>
            <a:noFill/>
          </a:ln>
        </p:spPr>
        <p:txBody>
          <a:bodyPr anchorCtr="0" anchor="t" bIns="91425" lIns="91425" spcFirstLastPara="1" rIns="91425" wrap="square" tIns="91425">
            <a:noAutofit/>
          </a:bodyPr>
          <a:lstStyle/>
          <a:p>
            <a:pPr indent="-431800" lvl="0" marL="457200" rtl="0" algn="l">
              <a:lnSpc>
                <a:spcPct val="150000"/>
              </a:lnSpc>
              <a:spcBef>
                <a:spcPts val="1000"/>
              </a:spcBef>
              <a:spcAft>
                <a:spcPts val="0"/>
              </a:spcAft>
              <a:buClr>
                <a:srgbClr val="888888"/>
              </a:buClr>
              <a:buSzPts val="3200"/>
              <a:buFont typeface="Lexend"/>
              <a:buChar char="●"/>
            </a:pPr>
            <a:r>
              <a:rPr lang="en-US" sz="3200">
                <a:solidFill>
                  <a:srgbClr val="888888"/>
                </a:solidFill>
                <a:latin typeface="Manrope"/>
                <a:ea typeface="Manrope"/>
                <a:cs typeface="Manrope"/>
                <a:sym typeface="Manrope"/>
              </a:rPr>
              <a:t>Limits the maximum output length a model can generate</a:t>
            </a:r>
            <a:endParaRPr sz="3200">
              <a:solidFill>
                <a:srgbClr val="888888"/>
              </a:solidFill>
              <a:latin typeface="Manrope"/>
              <a:ea typeface="Manrope"/>
              <a:cs typeface="Manrope"/>
              <a:sym typeface="Manrope"/>
            </a:endParaRPr>
          </a:p>
          <a:p>
            <a:pPr indent="-431800" lvl="0" marL="457200" rtl="0" algn="l">
              <a:lnSpc>
                <a:spcPct val="150000"/>
              </a:lnSpc>
              <a:spcBef>
                <a:spcPts val="1000"/>
              </a:spcBef>
              <a:spcAft>
                <a:spcPts val="0"/>
              </a:spcAft>
              <a:buClr>
                <a:srgbClr val="888888"/>
              </a:buClr>
              <a:buSzPts val="3200"/>
              <a:buFont typeface="Manrope"/>
              <a:buChar char="●"/>
            </a:pPr>
            <a:r>
              <a:rPr lang="en-US" sz="3200">
                <a:solidFill>
                  <a:srgbClr val="888888"/>
                </a:solidFill>
                <a:latin typeface="Manrope"/>
                <a:ea typeface="Manrope"/>
                <a:cs typeface="Manrope"/>
                <a:sym typeface="Manrope"/>
              </a:rPr>
              <a:t>A token can be a whole word, part of a word (like "ing" or "est"), punctuation, or even a space. The exact way text is tokenized depends on the specific model's tokenizer.</a:t>
            </a:r>
            <a:endParaRPr sz="3200">
              <a:solidFill>
                <a:srgbClr val="888888"/>
              </a:solidFill>
              <a:latin typeface="Manrope"/>
              <a:ea typeface="Manrope"/>
              <a:cs typeface="Manrope"/>
              <a:sym typeface="Manrope"/>
            </a:endParaRPr>
          </a:p>
          <a:p>
            <a:pPr indent="-431800" lvl="0" marL="457200" rtl="0" algn="l">
              <a:lnSpc>
                <a:spcPct val="150000"/>
              </a:lnSpc>
              <a:spcBef>
                <a:spcPts val="1000"/>
              </a:spcBef>
              <a:spcAft>
                <a:spcPts val="0"/>
              </a:spcAft>
              <a:buClr>
                <a:srgbClr val="888888"/>
              </a:buClr>
              <a:buSzPts val="3200"/>
              <a:buFont typeface="Manrope"/>
              <a:buChar char="●"/>
            </a:pPr>
            <a:r>
              <a:rPr lang="en-US" sz="3200">
                <a:solidFill>
                  <a:srgbClr val="888888"/>
                </a:solidFill>
                <a:latin typeface="Manrope"/>
                <a:ea typeface="Manrope"/>
                <a:cs typeface="Manrope"/>
                <a:sym typeface="Manrope"/>
              </a:rPr>
              <a:t>Whenever we call llmInference.generateResponse(prompt), the response generated by the local model will contain at most 512 tokens.</a:t>
            </a:r>
            <a:endParaRPr sz="3200">
              <a:solidFill>
                <a:srgbClr val="888888"/>
              </a:solidFill>
              <a:latin typeface="Manrope"/>
              <a:ea typeface="Manrope"/>
              <a:cs typeface="Manrope"/>
              <a:sym typeface="Manrope"/>
            </a:endParaRPr>
          </a:p>
        </p:txBody>
      </p:sp>
      <p:pic>
        <p:nvPicPr>
          <p:cNvPr id="624" name="Google Shape;624;p51" title="Screenshot 2025-04-24 at 9.37.16 PM.png"/>
          <p:cNvPicPr preferRelativeResize="0"/>
          <p:nvPr/>
        </p:nvPicPr>
        <p:blipFill>
          <a:blip r:embed="rId9">
            <a:alphaModFix/>
          </a:blip>
          <a:stretch>
            <a:fillRect/>
          </a:stretch>
        </p:blipFill>
        <p:spPr>
          <a:xfrm>
            <a:off x="3523785" y="0"/>
            <a:ext cx="11240430" cy="10287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16"/>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22" name="Google Shape;122;p16"/>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23" name="Google Shape;123;p16"/>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pic>
        <p:nvPicPr>
          <p:cNvPr id="124" name="Google Shape;124;p16" title="mobrio_dark_logo_1024.png"/>
          <p:cNvPicPr preferRelativeResize="0"/>
          <p:nvPr/>
        </p:nvPicPr>
        <p:blipFill>
          <a:blip r:embed="rId6">
            <a:alphaModFix/>
          </a:blip>
          <a:stretch>
            <a:fillRect/>
          </a:stretch>
        </p:blipFill>
        <p:spPr>
          <a:xfrm>
            <a:off x="141475" y="84950"/>
            <a:ext cx="9753600" cy="9753600"/>
          </a:xfrm>
          <a:prstGeom prst="rect">
            <a:avLst/>
          </a:prstGeom>
          <a:noFill/>
          <a:ln>
            <a:noFill/>
          </a:ln>
        </p:spPr>
      </p:pic>
      <p:pic>
        <p:nvPicPr>
          <p:cNvPr id="125" name="Google Shape;125;p16"/>
          <p:cNvPicPr preferRelativeResize="0"/>
          <p:nvPr/>
        </p:nvPicPr>
        <p:blipFill rotWithShape="1">
          <a:blip r:embed="rId7">
            <a:alphaModFix/>
          </a:blip>
          <a:srcRect b="0" l="0" r="0" t="0"/>
          <a:stretch/>
        </p:blipFill>
        <p:spPr>
          <a:xfrm>
            <a:off x="0" y="7302698"/>
            <a:ext cx="3586162" cy="2984302"/>
          </a:xfrm>
          <a:prstGeom prst="rect">
            <a:avLst/>
          </a:prstGeom>
          <a:noFill/>
          <a:ln>
            <a:noFill/>
          </a:ln>
        </p:spPr>
      </p:pic>
      <p:sp>
        <p:nvSpPr>
          <p:cNvPr id="126" name="Google Shape;126;p16"/>
          <p:cNvSpPr txBox="1"/>
          <p:nvPr/>
        </p:nvSpPr>
        <p:spPr>
          <a:xfrm>
            <a:off x="10022300" y="746125"/>
            <a:ext cx="5935200" cy="2684400"/>
          </a:xfrm>
          <a:prstGeom prst="rect">
            <a:avLst/>
          </a:prstGeom>
          <a:noFill/>
          <a:ln>
            <a:noFill/>
          </a:ln>
        </p:spPr>
        <p:txBody>
          <a:bodyPr anchorCtr="0" anchor="t" bIns="91425" lIns="91425" spcFirstLastPara="1" rIns="91425" wrap="square" tIns="91425">
            <a:spAutoFit/>
          </a:bodyPr>
          <a:lstStyle/>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Led personally by me (Rivu), with my decades of experience of scaling 6+ unicorn startups, and many smaller ones</a:t>
            </a:r>
            <a:endParaRPr sz="2900">
              <a:solidFill>
                <a:schemeClr val="dk1"/>
              </a:solidFill>
              <a:latin typeface="Montserrat"/>
              <a:ea typeface="Montserrat"/>
              <a:cs typeface="Montserrat"/>
              <a:sym typeface="Montserrat"/>
            </a:endParaRPr>
          </a:p>
        </p:txBody>
      </p:sp>
      <p:sp>
        <p:nvSpPr>
          <p:cNvPr id="127" name="Google Shape;127;p16"/>
          <p:cNvSpPr txBox="1"/>
          <p:nvPr/>
        </p:nvSpPr>
        <p:spPr>
          <a:xfrm>
            <a:off x="10047475" y="3224925"/>
            <a:ext cx="7927500" cy="6791100"/>
          </a:xfrm>
          <a:prstGeom prst="rect">
            <a:avLst/>
          </a:prstGeom>
          <a:noFill/>
          <a:ln>
            <a:noFill/>
          </a:ln>
        </p:spPr>
        <p:txBody>
          <a:bodyPr anchorCtr="0" anchor="t" bIns="91425" lIns="91425" spcFirstLastPara="1" rIns="91425" wrap="square" tIns="91425">
            <a:spAutoFit/>
          </a:bodyPr>
          <a:lstStyle/>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We do Mobile Dev tooling (products) as well as we consult with product based startups, helping them develop or scale their apps</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We can help with anything to do with mobile, starting from code quality, migration, refactor to feature development</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At Mobrio Studio, I have a team, who work under my direct super vision.</a:t>
            </a:r>
            <a:endParaRPr sz="2900">
              <a:solidFill>
                <a:schemeClr val="dk1"/>
              </a:solidFill>
              <a:latin typeface="Montserrat"/>
              <a:ea typeface="Montserrat"/>
              <a:cs typeface="Montserrat"/>
              <a:sym typeface="Montserrat"/>
            </a:endParaRPr>
          </a:p>
          <a:p>
            <a:pPr indent="-412750" lvl="0" marL="457200" rtl="0" algn="l">
              <a:lnSpc>
                <a:spcPct val="115000"/>
              </a:lnSpc>
              <a:spcBef>
                <a:spcPts val="0"/>
              </a:spcBef>
              <a:spcAft>
                <a:spcPts val="0"/>
              </a:spcAft>
              <a:buClr>
                <a:schemeClr val="dk1"/>
              </a:buClr>
              <a:buSzPts val="2900"/>
              <a:buFont typeface="Montserrat"/>
              <a:buChar char="●"/>
            </a:pPr>
            <a:r>
              <a:rPr lang="en-US" sz="2900">
                <a:solidFill>
                  <a:schemeClr val="dk1"/>
                </a:solidFill>
                <a:latin typeface="Montserrat"/>
                <a:ea typeface="Montserrat"/>
                <a:cs typeface="Montserrat"/>
                <a:sym typeface="Montserrat"/>
              </a:rPr>
              <a:t>We don’t just develop for you, we train your team, so you’re independent in future</a:t>
            </a:r>
            <a:endParaRPr sz="2900">
              <a:solidFill>
                <a:schemeClr val="dk1"/>
              </a:solidFill>
              <a:latin typeface="Montserrat"/>
              <a:ea typeface="Montserrat"/>
              <a:cs typeface="Montserrat"/>
              <a:sym typeface="Montserrat"/>
            </a:endParaRPr>
          </a:p>
        </p:txBody>
      </p:sp>
      <p:sp>
        <p:nvSpPr>
          <p:cNvPr id="128" name="Google Shape;128;p16"/>
          <p:cNvSpPr txBox="1"/>
          <p:nvPr/>
        </p:nvSpPr>
        <p:spPr>
          <a:xfrm>
            <a:off x="1108650" y="6379400"/>
            <a:ext cx="7433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2"/>
                </a:solidFill>
                <a:latin typeface="Roboto Mono Medium"/>
                <a:ea typeface="Roboto Mono Medium"/>
                <a:cs typeface="Roboto Mono Medium"/>
                <a:sym typeface="Roboto Mono Medium"/>
              </a:rPr>
              <a:t>https://mobrio.studio/</a:t>
            </a:r>
            <a:endParaRPr sz="3000">
              <a:solidFill>
                <a:schemeClr val="lt2"/>
              </a:solidFill>
              <a:latin typeface="Roboto Mono Medium"/>
              <a:ea typeface="Roboto Mono Medium"/>
              <a:cs typeface="Roboto Mono Medium"/>
              <a:sym typeface="Roboto Mono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52"/>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630" name="Google Shape;630;p52"/>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631" name="Google Shape;631;p52"/>
          <p:cNvPicPr preferRelativeResize="0"/>
          <p:nvPr/>
        </p:nvPicPr>
        <p:blipFill rotWithShape="1">
          <a:blip r:embed="rId5">
            <a:alphaModFix/>
          </a:blip>
          <a:srcRect b="0" l="0" r="0" t="0"/>
          <a:stretch/>
        </p:blipFill>
        <p:spPr>
          <a:xfrm>
            <a:off x="0" y="7705874"/>
            <a:ext cx="2362200" cy="2581126"/>
          </a:xfrm>
          <a:prstGeom prst="rect">
            <a:avLst/>
          </a:prstGeom>
          <a:noFill/>
          <a:ln>
            <a:noFill/>
          </a:ln>
        </p:spPr>
      </p:pic>
      <p:pic>
        <p:nvPicPr>
          <p:cNvPr id="632" name="Google Shape;632;p52"/>
          <p:cNvPicPr preferRelativeResize="0"/>
          <p:nvPr/>
        </p:nvPicPr>
        <p:blipFill rotWithShape="1">
          <a:blip r:embed="rId6">
            <a:alphaModFix/>
          </a:blip>
          <a:srcRect b="0" l="0" r="0" t="0"/>
          <a:stretch/>
        </p:blipFill>
        <p:spPr>
          <a:xfrm>
            <a:off x="15564888" y="0"/>
            <a:ext cx="2723108" cy="2876550"/>
          </a:xfrm>
          <a:prstGeom prst="rect">
            <a:avLst/>
          </a:prstGeom>
          <a:noFill/>
          <a:ln>
            <a:noFill/>
          </a:ln>
        </p:spPr>
      </p:pic>
      <p:pic>
        <p:nvPicPr>
          <p:cNvPr id="633" name="Google Shape;633;p52"/>
          <p:cNvPicPr preferRelativeResize="0"/>
          <p:nvPr/>
        </p:nvPicPr>
        <p:blipFill rotWithShape="1">
          <a:blip r:embed="rId7">
            <a:alphaModFix/>
          </a:blip>
          <a:srcRect b="0" l="0" r="0" t="0"/>
          <a:stretch/>
        </p:blipFill>
        <p:spPr>
          <a:xfrm>
            <a:off x="762000" y="3495675"/>
            <a:ext cx="3962400" cy="3962400"/>
          </a:xfrm>
          <a:prstGeom prst="rect">
            <a:avLst/>
          </a:prstGeom>
          <a:noFill/>
          <a:ln>
            <a:noFill/>
          </a:ln>
        </p:spPr>
      </p:pic>
      <p:pic>
        <p:nvPicPr>
          <p:cNvPr id="634" name="Google Shape;634;p52"/>
          <p:cNvPicPr preferRelativeResize="0"/>
          <p:nvPr/>
        </p:nvPicPr>
        <p:blipFill rotWithShape="1">
          <a:blip r:embed="rId8">
            <a:alphaModFix/>
          </a:blip>
          <a:srcRect b="0" l="0" r="0" t="0"/>
          <a:stretch/>
        </p:blipFill>
        <p:spPr>
          <a:xfrm>
            <a:off x="1104900" y="4405122"/>
            <a:ext cx="1097280" cy="1097280"/>
          </a:xfrm>
          <a:prstGeom prst="rect">
            <a:avLst/>
          </a:prstGeom>
          <a:noFill/>
          <a:ln>
            <a:noFill/>
          </a:ln>
        </p:spPr>
      </p:pic>
      <p:sp>
        <p:nvSpPr>
          <p:cNvPr id="635" name="Google Shape;635;p52"/>
          <p:cNvSpPr txBox="1"/>
          <p:nvPr/>
        </p:nvSpPr>
        <p:spPr>
          <a:xfrm>
            <a:off x="1104900" y="5807107"/>
            <a:ext cx="3309938" cy="752475"/>
          </a:xfrm>
          <a:prstGeom prst="rect">
            <a:avLst/>
          </a:prstGeom>
          <a:noFill/>
          <a:ln>
            <a:noFill/>
          </a:ln>
        </p:spPr>
        <p:txBody>
          <a:bodyPr anchorCtr="0" anchor="t" bIns="0" lIns="0" spcFirstLastPara="1" rIns="0" wrap="square" tIns="0">
            <a:spAutoFit/>
          </a:bodyPr>
          <a:lstStyle/>
          <a:p>
            <a:pPr indent="0" lvl="0" marL="0" marR="0" rtl="0" algn="l">
              <a:lnSpc>
                <a:spcPct val="139000"/>
              </a:lnSpc>
              <a:spcBef>
                <a:spcPts val="0"/>
              </a:spcBef>
              <a:spcAft>
                <a:spcPts val="0"/>
              </a:spcAft>
              <a:buNone/>
            </a:pPr>
            <a:r>
              <a:rPr b="0" i="0" lang="en-US" sz="2100" u="none" cap="none" strike="noStrike">
                <a:solidFill>
                  <a:srgbClr val="FFFFFF"/>
                </a:solidFill>
                <a:latin typeface="Manrope"/>
                <a:ea typeface="Manrope"/>
                <a:cs typeface="Manrope"/>
                <a:sym typeface="Manrope"/>
              </a:rPr>
              <a:t>Android-only toggle in HomeScreen</a:t>
            </a:r>
            <a:endParaRPr/>
          </a:p>
        </p:txBody>
      </p:sp>
      <p:pic>
        <p:nvPicPr>
          <p:cNvPr id="636" name="Google Shape;636;p52"/>
          <p:cNvPicPr preferRelativeResize="0"/>
          <p:nvPr/>
        </p:nvPicPr>
        <p:blipFill rotWithShape="1">
          <a:blip r:embed="rId7">
            <a:alphaModFix/>
          </a:blip>
          <a:srcRect b="0" l="0" r="0" t="0"/>
          <a:stretch/>
        </p:blipFill>
        <p:spPr>
          <a:xfrm>
            <a:off x="5029200" y="3495675"/>
            <a:ext cx="3962400" cy="3962400"/>
          </a:xfrm>
          <a:prstGeom prst="rect">
            <a:avLst/>
          </a:prstGeom>
          <a:noFill/>
          <a:ln>
            <a:noFill/>
          </a:ln>
        </p:spPr>
      </p:pic>
      <p:pic>
        <p:nvPicPr>
          <p:cNvPr id="637" name="Google Shape;637;p52"/>
          <p:cNvPicPr preferRelativeResize="0"/>
          <p:nvPr/>
        </p:nvPicPr>
        <p:blipFill rotWithShape="1">
          <a:blip r:embed="rId9">
            <a:alphaModFix/>
          </a:blip>
          <a:srcRect b="0" l="0" r="0" t="0"/>
          <a:stretch/>
        </p:blipFill>
        <p:spPr>
          <a:xfrm>
            <a:off x="5372100" y="4219766"/>
            <a:ext cx="1097280" cy="1097280"/>
          </a:xfrm>
          <a:prstGeom prst="rect">
            <a:avLst/>
          </a:prstGeom>
          <a:noFill/>
          <a:ln>
            <a:noFill/>
          </a:ln>
        </p:spPr>
      </p:pic>
      <p:sp>
        <p:nvSpPr>
          <p:cNvPr id="638" name="Google Shape;638;p52"/>
          <p:cNvSpPr txBox="1"/>
          <p:nvPr/>
        </p:nvSpPr>
        <p:spPr>
          <a:xfrm>
            <a:off x="5372100" y="5621750"/>
            <a:ext cx="3309938" cy="1123950"/>
          </a:xfrm>
          <a:prstGeom prst="rect">
            <a:avLst/>
          </a:prstGeom>
          <a:noFill/>
          <a:ln>
            <a:noFill/>
          </a:ln>
        </p:spPr>
        <p:txBody>
          <a:bodyPr anchorCtr="0" anchor="t" bIns="0" lIns="0" spcFirstLastPara="1" rIns="0" wrap="square" tIns="0">
            <a:spAutoFit/>
          </a:bodyPr>
          <a:lstStyle/>
          <a:p>
            <a:pPr indent="0" lvl="0" marL="0" marR="0" rtl="0" algn="l">
              <a:lnSpc>
                <a:spcPct val="139000"/>
              </a:lnSpc>
              <a:spcBef>
                <a:spcPts val="0"/>
              </a:spcBef>
              <a:spcAft>
                <a:spcPts val="0"/>
              </a:spcAft>
              <a:buNone/>
            </a:pPr>
            <a:r>
              <a:rPr b="0" i="0" lang="en-US" sz="2100" u="none" cap="none" strike="noStrike">
                <a:solidFill>
                  <a:srgbClr val="FFFFFF"/>
                </a:solidFill>
                <a:latin typeface="Manrope"/>
                <a:ea typeface="Manrope"/>
                <a:cs typeface="Manrope"/>
                <a:sym typeface="Manrope"/>
              </a:rPr>
              <a:t>Uses russhwolf/multiplatform-settings</a:t>
            </a:r>
            <a:endParaRPr/>
          </a:p>
        </p:txBody>
      </p:sp>
      <p:pic>
        <p:nvPicPr>
          <p:cNvPr id="639" name="Google Shape;639;p52"/>
          <p:cNvPicPr preferRelativeResize="0"/>
          <p:nvPr/>
        </p:nvPicPr>
        <p:blipFill rotWithShape="1">
          <a:blip r:embed="rId7">
            <a:alphaModFix/>
          </a:blip>
          <a:srcRect b="0" l="0" r="0" t="0"/>
          <a:stretch/>
        </p:blipFill>
        <p:spPr>
          <a:xfrm>
            <a:off x="9296400" y="3495675"/>
            <a:ext cx="3962400" cy="3962400"/>
          </a:xfrm>
          <a:prstGeom prst="rect">
            <a:avLst/>
          </a:prstGeom>
          <a:noFill/>
          <a:ln>
            <a:noFill/>
          </a:ln>
        </p:spPr>
      </p:pic>
      <p:pic>
        <p:nvPicPr>
          <p:cNvPr id="640" name="Google Shape;640;p52"/>
          <p:cNvPicPr preferRelativeResize="0"/>
          <p:nvPr/>
        </p:nvPicPr>
        <p:blipFill rotWithShape="1">
          <a:blip r:embed="rId10">
            <a:alphaModFix/>
          </a:blip>
          <a:srcRect b="0" l="0" r="0" t="0"/>
          <a:stretch/>
        </p:blipFill>
        <p:spPr>
          <a:xfrm>
            <a:off x="9639300" y="4405122"/>
            <a:ext cx="1097280" cy="1097280"/>
          </a:xfrm>
          <a:prstGeom prst="rect">
            <a:avLst/>
          </a:prstGeom>
          <a:noFill/>
          <a:ln>
            <a:noFill/>
          </a:ln>
        </p:spPr>
      </p:pic>
      <p:sp>
        <p:nvSpPr>
          <p:cNvPr id="641" name="Google Shape;641;p52"/>
          <p:cNvSpPr txBox="1"/>
          <p:nvPr/>
        </p:nvSpPr>
        <p:spPr>
          <a:xfrm>
            <a:off x="9639300" y="5807107"/>
            <a:ext cx="3309938" cy="752475"/>
          </a:xfrm>
          <a:prstGeom prst="rect">
            <a:avLst/>
          </a:prstGeom>
          <a:noFill/>
          <a:ln>
            <a:noFill/>
          </a:ln>
        </p:spPr>
        <p:txBody>
          <a:bodyPr anchorCtr="0" anchor="t" bIns="0" lIns="0" spcFirstLastPara="1" rIns="0" wrap="square" tIns="0">
            <a:spAutoFit/>
          </a:bodyPr>
          <a:lstStyle/>
          <a:p>
            <a:pPr indent="0" lvl="0" marL="0" marR="0" rtl="0" algn="l">
              <a:lnSpc>
                <a:spcPct val="139000"/>
              </a:lnSpc>
              <a:spcBef>
                <a:spcPts val="0"/>
              </a:spcBef>
              <a:spcAft>
                <a:spcPts val="0"/>
              </a:spcAft>
              <a:buNone/>
            </a:pPr>
            <a:r>
              <a:rPr b="0" i="0" lang="en-US" sz="2100" u="none" cap="none" strike="noStrike">
                <a:solidFill>
                  <a:srgbClr val="FFFFFF"/>
                </a:solidFill>
                <a:latin typeface="Manrope"/>
                <a:ea typeface="Manrope"/>
                <a:cs typeface="Manrope"/>
                <a:sym typeface="Manrope"/>
              </a:rPr>
              <a:t>Persisted in SharedPreferences</a:t>
            </a:r>
            <a:endParaRPr/>
          </a:p>
        </p:txBody>
      </p:sp>
      <p:pic>
        <p:nvPicPr>
          <p:cNvPr id="642" name="Google Shape;642;p52"/>
          <p:cNvPicPr preferRelativeResize="0"/>
          <p:nvPr/>
        </p:nvPicPr>
        <p:blipFill rotWithShape="1">
          <a:blip r:embed="rId7">
            <a:alphaModFix/>
          </a:blip>
          <a:srcRect b="0" l="0" r="0" t="0"/>
          <a:stretch/>
        </p:blipFill>
        <p:spPr>
          <a:xfrm>
            <a:off x="13563600" y="3495675"/>
            <a:ext cx="3962400" cy="3962400"/>
          </a:xfrm>
          <a:prstGeom prst="rect">
            <a:avLst/>
          </a:prstGeom>
          <a:noFill/>
          <a:ln>
            <a:noFill/>
          </a:ln>
        </p:spPr>
      </p:pic>
      <p:pic>
        <p:nvPicPr>
          <p:cNvPr id="643" name="Google Shape;643;p52"/>
          <p:cNvPicPr preferRelativeResize="0"/>
          <p:nvPr/>
        </p:nvPicPr>
        <p:blipFill rotWithShape="1">
          <a:blip r:embed="rId11">
            <a:alphaModFix/>
          </a:blip>
          <a:srcRect b="0" l="0" r="0" t="0"/>
          <a:stretch/>
        </p:blipFill>
        <p:spPr>
          <a:xfrm>
            <a:off x="13906500" y="4219766"/>
            <a:ext cx="1097280" cy="1097280"/>
          </a:xfrm>
          <a:prstGeom prst="rect">
            <a:avLst/>
          </a:prstGeom>
          <a:noFill/>
          <a:ln>
            <a:noFill/>
          </a:ln>
        </p:spPr>
      </p:pic>
      <p:sp>
        <p:nvSpPr>
          <p:cNvPr id="644" name="Google Shape;644;p52"/>
          <p:cNvSpPr txBox="1"/>
          <p:nvPr/>
        </p:nvSpPr>
        <p:spPr>
          <a:xfrm>
            <a:off x="13906500" y="5621750"/>
            <a:ext cx="3309938" cy="1123950"/>
          </a:xfrm>
          <a:prstGeom prst="rect">
            <a:avLst/>
          </a:prstGeom>
          <a:noFill/>
          <a:ln>
            <a:noFill/>
          </a:ln>
        </p:spPr>
        <p:txBody>
          <a:bodyPr anchorCtr="0" anchor="t" bIns="0" lIns="0" spcFirstLastPara="1" rIns="0" wrap="square" tIns="0">
            <a:spAutoFit/>
          </a:bodyPr>
          <a:lstStyle/>
          <a:p>
            <a:pPr indent="0" lvl="0" marL="0" marR="0" rtl="0" algn="l">
              <a:lnSpc>
                <a:spcPct val="139000"/>
              </a:lnSpc>
              <a:spcBef>
                <a:spcPts val="0"/>
              </a:spcBef>
              <a:spcAft>
                <a:spcPts val="0"/>
              </a:spcAft>
              <a:buNone/>
            </a:pPr>
            <a:r>
              <a:rPr b="0" i="0" lang="en-US" sz="2100" u="none" cap="none" strike="noStrike">
                <a:solidFill>
                  <a:srgbClr val="FFFFFF"/>
                </a:solidFill>
                <a:latin typeface="Manrope"/>
                <a:ea typeface="Manrope"/>
                <a:cs typeface="Manrope"/>
                <a:sym typeface="Manrope"/>
              </a:rPr>
              <a:t>Controls generateStory(..., offline = true)</a:t>
            </a:r>
            <a:endParaRPr/>
          </a:p>
        </p:txBody>
      </p:sp>
      <p:sp>
        <p:nvSpPr>
          <p:cNvPr id="645" name="Google Shape;645;p52"/>
          <p:cNvSpPr txBox="1"/>
          <p:nvPr/>
        </p:nvSpPr>
        <p:spPr>
          <a:xfrm>
            <a:off x="762000" y="733425"/>
            <a:ext cx="15197138" cy="676275"/>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200" u="none" cap="none" strike="noStrike">
                <a:solidFill>
                  <a:srgbClr val="1B1D21"/>
                </a:solidFill>
                <a:latin typeface="Montserrat Black"/>
                <a:ea typeface="Montserrat Black"/>
                <a:cs typeface="Montserrat Black"/>
                <a:sym typeface="Montserrat Black"/>
              </a:rPr>
              <a:t>UI TOGGLE FOR OFFLINE MODE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53"/>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651" name="Google Shape;651;p53"/>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652" name="Google Shape;652;p53"/>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653" name="Google Shape;653;p53"/>
          <p:cNvSpPr txBox="1"/>
          <p:nvPr/>
        </p:nvSpPr>
        <p:spPr>
          <a:xfrm>
            <a:off x="99625" y="183056"/>
            <a:ext cx="16721100" cy="11082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Toggle in HomeScreen</a:t>
            </a:r>
            <a:endParaRPr/>
          </a:p>
        </p:txBody>
      </p:sp>
      <p:pic>
        <p:nvPicPr>
          <p:cNvPr id="654" name="Google Shape;654;p53"/>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sp>
        <p:nvSpPr>
          <p:cNvPr id="655" name="Google Shape;655;p53"/>
          <p:cNvSpPr txBox="1"/>
          <p:nvPr/>
        </p:nvSpPr>
        <p:spPr>
          <a:xfrm>
            <a:off x="191275" y="2126550"/>
            <a:ext cx="16537800" cy="603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if</a:t>
            </a:r>
            <a:r>
              <a:rPr lang="en-US" sz="1900">
                <a:solidFill>
                  <a:srgbClr val="37474F"/>
                </a:solidFill>
                <a:latin typeface="Roboto Mono"/>
                <a:ea typeface="Roboto Mono"/>
                <a:cs typeface="Roboto Mono"/>
                <a:sym typeface="Roboto Mono"/>
              </a:rPr>
              <a:t> (</a:t>
            </a:r>
            <a:r>
              <a:rPr lang="en-US" sz="1900">
                <a:solidFill>
                  <a:srgbClr val="9C27B0"/>
                </a:solidFill>
                <a:latin typeface="Roboto Mono"/>
                <a:ea typeface="Roboto Mono"/>
                <a:cs typeface="Roboto Mono"/>
                <a:sym typeface="Roboto Mono"/>
              </a:rPr>
              <a:t>getPlatform</a:t>
            </a:r>
            <a:r>
              <a:rPr lang="en-US" sz="1900">
                <a:solidFill>
                  <a:srgbClr val="37474F"/>
                </a:solidFill>
                <a:latin typeface="Roboto Mono"/>
                <a:ea typeface="Roboto Mono"/>
                <a:cs typeface="Roboto Mono"/>
                <a:sym typeface="Roboto Mono"/>
              </a:rPr>
              <a:t>().platform </a:t>
            </a:r>
            <a:r>
              <a:rPr lang="en-US" sz="1900">
                <a:solidFill>
                  <a:srgbClr val="3F51B5"/>
                </a:solidFill>
                <a:latin typeface="Roboto Mono"/>
                <a:ea typeface="Roboto Mono"/>
                <a:cs typeface="Roboto Mono"/>
                <a:sym typeface="Roboto Mono"/>
              </a:rPr>
              <a:t>==</a:t>
            </a:r>
            <a:r>
              <a:rPr lang="en-US" sz="1900">
                <a:solidFill>
                  <a:srgbClr val="37474F"/>
                </a:solidFill>
                <a:latin typeface="Roboto Mono"/>
                <a:ea typeface="Roboto Mono"/>
                <a:cs typeface="Roboto Mono"/>
                <a:sym typeface="Roboto Mono"/>
              </a:rPr>
              <a:t> PlatformEnum.Android)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9C27B0"/>
                </a:solidFill>
                <a:latin typeface="Roboto Mono"/>
                <a:ea typeface="Roboto Mono"/>
                <a:cs typeface="Roboto Mono"/>
                <a:sym typeface="Roboto Mono"/>
              </a:rPr>
              <a:t>    LocalGenerationToggle</a:t>
            </a:r>
            <a:r>
              <a:rPr lang="en-US" sz="1900">
                <a:solidFill>
                  <a:srgbClr val="37474F"/>
                </a:solidFill>
                <a:latin typeface="Roboto Mono"/>
                <a:ea typeface="Roboto Mono"/>
                <a:cs typeface="Roboto Mono"/>
                <a:sym typeface="Roboto Mono"/>
              </a:rPr>
              <a:t>(isEnabled </a:t>
            </a:r>
            <a:r>
              <a:rPr lang="en-US" sz="1900">
                <a:solidFill>
                  <a:srgbClr val="3F51B5"/>
                </a:solidFill>
                <a:latin typeface="Roboto Mono"/>
                <a:ea typeface="Roboto Mono"/>
                <a:cs typeface="Roboto Mono"/>
                <a:sym typeface="Roboto Mono"/>
              </a:rPr>
              <a:t>=</a:t>
            </a:r>
            <a:r>
              <a:rPr lang="en-US" sz="1900">
                <a:solidFill>
                  <a:srgbClr val="37474F"/>
                </a:solidFill>
                <a:latin typeface="Roboto Mono"/>
                <a:ea typeface="Roboto Mono"/>
                <a:cs typeface="Roboto Mono"/>
                <a:sym typeface="Roboto Mono"/>
              </a:rPr>
              <a:t> useLocal.</a:t>
            </a:r>
            <a:r>
              <a:rPr lang="en-US" sz="1900">
                <a:solidFill>
                  <a:srgbClr val="3F51B5"/>
                </a:solidFill>
                <a:latin typeface="Roboto Mono"/>
                <a:ea typeface="Roboto Mono"/>
                <a:cs typeface="Roboto Mono"/>
                <a:sym typeface="Roboto Mono"/>
              </a:rPr>
              <a:t>value</a:t>
            </a: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screenModel.</a:t>
            </a:r>
            <a:r>
              <a:rPr lang="en-US" sz="1900">
                <a:solidFill>
                  <a:srgbClr val="9C27B0"/>
                </a:solidFill>
                <a:latin typeface="Roboto Mono"/>
                <a:ea typeface="Roboto Mono"/>
                <a:cs typeface="Roboto Mono"/>
                <a:sym typeface="Roboto Mono"/>
              </a:rPr>
              <a:t>setUseLocalGeneration</a:t>
            </a:r>
            <a:r>
              <a:rPr lang="en-US" sz="1900">
                <a:solidFill>
                  <a:srgbClr val="37474F"/>
                </a:solidFill>
                <a:latin typeface="Roboto Mono"/>
                <a:ea typeface="Roboto Mono"/>
                <a:cs typeface="Roboto Mono"/>
                <a:sym typeface="Roboto Mono"/>
              </a:rPr>
              <a:t>(it)</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F51B5"/>
                </a:solidFill>
                <a:latin typeface="Roboto Mono"/>
                <a:ea typeface="Roboto Mono"/>
                <a:cs typeface="Roboto Mono"/>
                <a:sym typeface="Roboto Mono"/>
              </a:rPr>
              <a:t>fun</a:t>
            </a:r>
            <a:r>
              <a:rPr b="1" lang="en-US" sz="1900">
                <a:solidFill>
                  <a:srgbClr val="9C27B0"/>
                </a:solidFill>
                <a:latin typeface="Roboto Mono"/>
                <a:ea typeface="Roboto Mono"/>
                <a:cs typeface="Roboto Mono"/>
                <a:sym typeface="Roboto Mono"/>
              </a:rPr>
              <a:t> LocalGenerationToggle</a:t>
            </a:r>
            <a:r>
              <a:rPr b="1" lang="en-US" sz="1900">
                <a:solidFill>
                  <a:srgbClr val="37474F"/>
                </a:solidFill>
                <a:latin typeface="Roboto Mono"/>
                <a:ea typeface="Roboto Mono"/>
                <a:cs typeface="Roboto Mono"/>
                <a:sym typeface="Roboto Mono"/>
              </a:rPr>
              <a:t>(</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isEnabled: </a:t>
            </a:r>
            <a:r>
              <a:rPr b="1" lang="en-US" sz="1900">
                <a:solidFill>
                  <a:srgbClr val="9C27B0"/>
                </a:solidFill>
                <a:latin typeface="Roboto Mono"/>
                <a:ea typeface="Roboto Mono"/>
                <a:cs typeface="Roboto Mono"/>
                <a:sym typeface="Roboto Mono"/>
              </a:rPr>
              <a:t>Boolean</a:t>
            </a:r>
            <a:r>
              <a:rPr b="1" lang="en-US" sz="1900">
                <a:solidFill>
                  <a:srgbClr val="37474F"/>
                </a:solidFill>
                <a:latin typeface="Roboto Mono"/>
                <a:ea typeface="Roboto Mono"/>
                <a:cs typeface="Roboto Mono"/>
                <a:sym typeface="Roboto Mono"/>
              </a:rPr>
              <a:t>,</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onToggle: (</a:t>
            </a:r>
            <a:r>
              <a:rPr b="1" lang="en-US" sz="1900">
                <a:solidFill>
                  <a:srgbClr val="9C27B0"/>
                </a:solidFill>
                <a:latin typeface="Roboto Mono"/>
                <a:ea typeface="Roboto Mono"/>
                <a:cs typeface="Roboto Mono"/>
                <a:sym typeface="Roboto Mono"/>
              </a:rPr>
              <a:t>Boolean</a:t>
            </a:r>
            <a:r>
              <a:rPr b="1" lang="en-US" sz="1900">
                <a:solidFill>
                  <a:srgbClr val="37474F"/>
                </a:solidFill>
                <a:latin typeface="Roboto Mono"/>
                <a:ea typeface="Roboto Mono"/>
                <a:cs typeface="Roboto Mono"/>
                <a:sym typeface="Roboto Mono"/>
              </a:rPr>
              <a:t>) -&gt; </a:t>
            </a:r>
            <a:r>
              <a:rPr b="1" lang="en-US" sz="1900">
                <a:solidFill>
                  <a:srgbClr val="9C27B0"/>
                </a:solidFill>
                <a:latin typeface="Roboto Mono"/>
                <a:ea typeface="Roboto Mono"/>
                <a:cs typeface="Roboto Mono"/>
                <a:sym typeface="Roboto Mono"/>
              </a:rPr>
              <a:t>Unit</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9C27B0"/>
                </a:solidFill>
                <a:latin typeface="Roboto Mono"/>
                <a:ea typeface="Roboto Mono"/>
                <a:cs typeface="Roboto Mono"/>
                <a:sym typeface="Roboto Mono"/>
              </a:rPr>
              <a:t>    Row</a:t>
            </a:r>
            <a:r>
              <a:rPr b="1" lang="en-US" sz="1900">
                <a:solidFill>
                  <a:srgbClr val="37474F"/>
                </a:solidFill>
                <a:latin typeface="Roboto Mono"/>
                <a:ea typeface="Roboto Mono"/>
                <a:cs typeface="Roboto Mono"/>
                <a:sym typeface="Roboto Mono"/>
              </a:rPr>
              <a:t>(</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modifier </a:t>
            </a:r>
            <a:r>
              <a:rPr b="1" lang="en-US" sz="1900">
                <a:solidFill>
                  <a:srgbClr val="3F51B5"/>
                </a:solidFill>
                <a:latin typeface="Roboto Mono"/>
                <a:ea typeface="Roboto Mono"/>
                <a:cs typeface="Roboto Mono"/>
                <a:sym typeface="Roboto Mono"/>
              </a:rPr>
              <a:t>=</a:t>
            </a:r>
            <a:r>
              <a:rPr b="1" lang="en-US" sz="1900">
                <a:solidFill>
                  <a:srgbClr val="37474F"/>
                </a:solidFill>
                <a:latin typeface="Roboto Mono"/>
                <a:ea typeface="Roboto Mono"/>
                <a:cs typeface="Roboto Mono"/>
                <a:sym typeface="Roboto Mono"/>
              </a:rPr>
              <a:t> Modifier</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a:t>
            </a:r>
            <a:r>
              <a:rPr b="1" lang="en-US" sz="1900">
                <a:solidFill>
                  <a:srgbClr val="9C27B0"/>
                </a:solidFill>
                <a:latin typeface="Roboto Mono"/>
                <a:ea typeface="Roboto Mono"/>
                <a:cs typeface="Roboto Mono"/>
                <a:sym typeface="Roboto Mono"/>
              </a:rPr>
              <a:t>fillMaxWidth</a:t>
            </a:r>
            <a:r>
              <a:rPr b="1" lang="en-US" sz="1900">
                <a:solidFill>
                  <a:srgbClr val="37474F"/>
                </a:solidFill>
                <a:latin typeface="Roboto Mono"/>
                <a:ea typeface="Roboto Mono"/>
                <a:cs typeface="Roboto Mono"/>
                <a:sym typeface="Roboto Mono"/>
              </a:rPr>
              <a:t>()</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a:t>
            </a:r>
            <a:r>
              <a:rPr b="1" lang="en-US" sz="1900">
                <a:solidFill>
                  <a:srgbClr val="9C27B0"/>
                </a:solidFill>
                <a:latin typeface="Roboto Mono"/>
                <a:ea typeface="Roboto Mono"/>
                <a:cs typeface="Roboto Mono"/>
                <a:sym typeface="Roboto Mono"/>
              </a:rPr>
              <a:t>padding</a:t>
            </a:r>
            <a:r>
              <a:rPr b="1" lang="en-US" sz="1900">
                <a:solidFill>
                  <a:srgbClr val="37474F"/>
                </a:solidFill>
                <a:latin typeface="Roboto Mono"/>
                <a:ea typeface="Roboto Mono"/>
                <a:cs typeface="Roboto Mono"/>
                <a:sym typeface="Roboto Mono"/>
              </a:rPr>
              <a:t>(horizontal </a:t>
            </a:r>
            <a:r>
              <a:rPr b="1" lang="en-US" sz="1900">
                <a:solidFill>
                  <a:srgbClr val="3F51B5"/>
                </a:solidFill>
                <a:latin typeface="Roboto Mono"/>
                <a:ea typeface="Roboto Mono"/>
                <a:cs typeface="Roboto Mono"/>
                <a:sym typeface="Roboto Mono"/>
              </a:rPr>
              <a:t>=</a:t>
            </a:r>
            <a:r>
              <a:rPr b="1" lang="en-US" sz="1900">
                <a:solidFill>
                  <a:srgbClr val="C53929"/>
                </a:solidFill>
                <a:latin typeface="Roboto Mono"/>
                <a:ea typeface="Roboto Mono"/>
                <a:cs typeface="Roboto Mono"/>
                <a:sym typeface="Roboto Mono"/>
              </a:rPr>
              <a:t> 16</a:t>
            </a:r>
            <a:r>
              <a:rPr b="1" lang="en-US" sz="1900">
                <a:solidFill>
                  <a:srgbClr val="37474F"/>
                </a:solidFill>
                <a:latin typeface="Roboto Mono"/>
                <a:ea typeface="Roboto Mono"/>
                <a:cs typeface="Roboto Mono"/>
                <a:sym typeface="Roboto Mono"/>
              </a:rPr>
              <a:t>.dp),</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verticalAlignment </a:t>
            </a:r>
            <a:r>
              <a:rPr b="1" lang="en-US" sz="1900">
                <a:solidFill>
                  <a:srgbClr val="3F51B5"/>
                </a:solidFill>
                <a:latin typeface="Roboto Mono"/>
                <a:ea typeface="Roboto Mono"/>
                <a:cs typeface="Roboto Mono"/>
                <a:sym typeface="Roboto Mono"/>
              </a:rPr>
              <a:t>=</a:t>
            </a:r>
            <a:r>
              <a:rPr b="1" lang="en-US" sz="1900">
                <a:solidFill>
                  <a:srgbClr val="37474F"/>
                </a:solidFill>
                <a:latin typeface="Roboto Mono"/>
                <a:ea typeface="Roboto Mono"/>
                <a:cs typeface="Roboto Mono"/>
                <a:sym typeface="Roboto Mono"/>
              </a:rPr>
              <a:t> Alignment.CenterVertically,</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 {</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9C27B0"/>
                </a:solidFill>
                <a:latin typeface="Roboto Mono"/>
                <a:ea typeface="Roboto Mono"/>
                <a:cs typeface="Roboto Mono"/>
                <a:sym typeface="Roboto Mono"/>
              </a:rPr>
              <a:t>        Text</a:t>
            </a:r>
            <a:r>
              <a:rPr b="1" lang="en-US" sz="1900">
                <a:solidFill>
                  <a:srgbClr val="37474F"/>
                </a:solidFill>
                <a:latin typeface="Roboto Mono"/>
                <a:ea typeface="Roboto Mono"/>
                <a:cs typeface="Roboto Mono"/>
                <a:sym typeface="Roboto Mono"/>
              </a:rPr>
              <a:t>(</a:t>
            </a:r>
            <a:r>
              <a:rPr b="1" lang="en-US" sz="1900">
                <a:solidFill>
                  <a:srgbClr val="388E3C"/>
                </a:solidFill>
                <a:latin typeface="Roboto Mono"/>
                <a:ea typeface="Roboto Mono"/>
                <a:cs typeface="Roboto Mono"/>
                <a:sym typeface="Roboto Mono"/>
              </a:rPr>
              <a:t>"Use Local Generation"</a:t>
            </a:r>
            <a:r>
              <a:rPr b="1" lang="en-US" sz="1900">
                <a:solidFill>
                  <a:srgbClr val="37474F"/>
                </a:solidFill>
                <a:latin typeface="Roboto Mono"/>
                <a:ea typeface="Roboto Mono"/>
                <a:cs typeface="Roboto Mono"/>
                <a:sym typeface="Roboto Mono"/>
              </a:rPr>
              <a:t>, modifier </a:t>
            </a:r>
            <a:r>
              <a:rPr b="1" lang="en-US" sz="1900">
                <a:solidFill>
                  <a:srgbClr val="3F51B5"/>
                </a:solidFill>
                <a:latin typeface="Roboto Mono"/>
                <a:ea typeface="Roboto Mono"/>
                <a:cs typeface="Roboto Mono"/>
                <a:sym typeface="Roboto Mono"/>
              </a:rPr>
              <a:t>=</a:t>
            </a:r>
            <a:r>
              <a:rPr b="1" lang="en-US" sz="1900">
                <a:solidFill>
                  <a:srgbClr val="37474F"/>
                </a:solidFill>
                <a:latin typeface="Roboto Mono"/>
                <a:ea typeface="Roboto Mono"/>
                <a:cs typeface="Roboto Mono"/>
                <a:sym typeface="Roboto Mono"/>
              </a:rPr>
              <a:t> Modifier.</a:t>
            </a:r>
            <a:r>
              <a:rPr b="1" lang="en-US" sz="1900">
                <a:solidFill>
                  <a:srgbClr val="9C27B0"/>
                </a:solidFill>
                <a:latin typeface="Roboto Mono"/>
                <a:ea typeface="Roboto Mono"/>
                <a:cs typeface="Roboto Mono"/>
                <a:sym typeface="Roboto Mono"/>
              </a:rPr>
              <a:t>weight</a:t>
            </a:r>
            <a:r>
              <a:rPr b="1" lang="en-US" sz="1900">
                <a:solidFill>
                  <a:srgbClr val="37474F"/>
                </a:solidFill>
                <a:latin typeface="Roboto Mono"/>
                <a:ea typeface="Roboto Mono"/>
                <a:cs typeface="Roboto Mono"/>
                <a:sym typeface="Roboto Mono"/>
              </a:rPr>
              <a:t>(</a:t>
            </a:r>
            <a:r>
              <a:rPr b="1" lang="en-US" sz="1900">
                <a:solidFill>
                  <a:srgbClr val="C53929"/>
                </a:solidFill>
                <a:latin typeface="Roboto Mono"/>
                <a:ea typeface="Roboto Mono"/>
                <a:cs typeface="Roboto Mono"/>
                <a:sym typeface="Roboto Mono"/>
              </a:rPr>
              <a:t>1f</a:t>
            </a:r>
            <a:r>
              <a:rPr b="1" lang="en-US" sz="1900">
                <a:solidFill>
                  <a:srgbClr val="37474F"/>
                </a:solidFill>
                <a:latin typeface="Roboto Mono"/>
                <a:ea typeface="Roboto Mono"/>
                <a:cs typeface="Roboto Mono"/>
                <a:sym typeface="Roboto Mono"/>
              </a:rPr>
              <a:t>))</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9C27B0"/>
                </a:solidFill>
                <a:latin typeface="Roboto Mono"/>
                <a:ea typeface="Roboto Mono"/>
                <a:cs typeface="Roboto Mono"/>
                <a:sym typeface="Roboto Mono"/>
              </a:rPr>
              <a:t>        Switch</a:t>
            </a:r>
            <a:r>
              <a:rPr b="1" lang="en-US" sz="1900">
                <a:solidFill>
                  <a:srgbClr val="37474F"/>
                </a:solidFill>
                <a:latin typeface="Roboto Mono"/>
                <a:ea typeface="Roboto Mono"/>
                <a:cs typeface="Roboto Mono"/>
                <a:sym typeface="Roboto Mono"/>
              </a:rPr>
              <a:t>(checked </a:t>
            </a:r>
            <a:r>
              <a:rPr b="1" lang="en-US" sz="1900">
                <a:solidFill>
                  <a:srgbClr val="3F51B5"/>
                </a:solidFill>
                <a:latin typeface="Roboto Mono"/>
                <a:ea typeface="Roboto Mono"/>
                <a:cs typeface="Roboto Mono"/>
                <a:sym typeface="Roboto Mono"/>
              </a:rPr>
              <a:t>=</a:t>
            </a:r>
            <a:r>
              <a:rPr b="1" lang="en-US" sz="1900">
                <a:solidFill>
                  <a:srgbClr val="37474F"/>
                </a:solidFill>
                <a:latin typeface="Roboto Mono"/>
                <a:ea typeface="Roboto Mono"/>
                <a:cs typeface="Roboto Mono"/>
                <a:sym typeface="Roboto Mono"/>
              </a:rPr>
              <a:t> isEnabled, onCheckedChange </a:t>
            </a:r>
            <a:r>
              <a:rPr b="1" lang="en-US" sz="1900">
                <a:solidFill>
                  <a:srgbClr val="3F51B5"/>
                </a:solidFill>
                <a:latin typeface="Roboto Mono"/>
                <a:ea typeface="Roboto Mono"/>
                <a:cs typeface="Roboto Mono"/>
                <a:sym typeface="Roboto Mono"/>
              </a:rPr>
              <a:t>=</a:t>
            </a:r>
            <a:r>
              <a:rPr b="1" lang="en-US" sz="1900">
                <a:solidFill>
                  <a:srgbClr val="37474F"/>
                </a:solidFill>
                <a:latin typeface="Roboto Mono"/>
                <a:ea typeface="Roboto Mono"/>
                <a:cs typeface="Roboto Mono"/>
                <a:sym typeface="Roboto Mono"/>
              </a:rPr>
              <a:t> onToggle)</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7474F"/>
                </a:solidFill>
                <a:latin typeface="Roboto Mono"/>
                <a:ea typeface="Roboto Mono"/>
                <a:cs typeface="Roboto Mono"/>
                <a:sym typeface="Roboto Mono"/>
              </a:rPr>
              <a:t>    }</a:t>
            </a:r>
            <a:endParaRPr b="1" sz="1900">
              <a:solidFill>
                <a:schemeClr val="dk1"/>
              </a:solidFill>
              <a:latin typeface="Roboto Mono"/>
              <a:ea typeface="Roboto Mono"/>
              <a:cs typeface="Roboto Mono"/>
              <a:sym typeface="Roboto Mono"/>
            </a:endParaRPr>
          </a:p>
          <a:p>
            <a:pPr indent="0" lvl="0" marL="0" rtl="0" algn="l">
              <a:lnSpc>
                <a:spcPct val="148026"/>
              </a:lnSpc>
              <a:spcBef>
                <a:spcPts val="0"/>
              </a:spcBef>
              <a:spcAft>
                <a:spcPts val="0"/>
              </a:spcAft>
              <a:buNone/>
            </a:pPr>
            <a:r>
              <a:rPr b="1" lang="en-US" sz="1900">
                <a:solidFill>
                  <a:srgbClr val="37474F"/>
                </a:solidFill>
                <a:latin typeface="Roboto Mono"/>
                <a:ea typeface="Roboto Mono"/>
                <a:cs typeface="Roboto Mono"/>
                <a:sym typeface="Roboto Mono"/>
              </a:rPr>
              <a:t>}</a:t>
            </a:r>
            <a:endParaRPr b="1" sz="1900">
              <a:solidFill>
                <a:srgbClr val="37474F"/>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pic>
        <p:nvPicPr>
          <p:cNvPr id="660" name="Google Shape;660;p54"/>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661" name="Google Shape;661;p54"/>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662" name="Google Shape;662;p54"/>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663" name="Google Shape;663;p54"/>
          <p:cNvSpPr txBox="1"/>
          <p:nvPr/>
        </p:nvSpPr>
        <p:spPr>
          <a:xfrm>
            <a:off x="99625" y="183056"/>
            <a:ext cx="16721100" cy="11082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Multiplatform Settings</a:t>
            </a:r>
            <a:endParaRPr/>
          </a:p>
        </p:txBody>
      </p:sp>
      <p:pic>
        <p:nvPicPr>
          <p:cNvPr id="664" name="Google Shape;664;p54"/>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sp>
        <p:nvSpPr>
          <p:cNvPr id="665" name="Google Shape;665;p54"/>
          <p:cNvSpPr txBox="1"/>
          <p:nvPr/>
        </p:nvSpPr>
        <p:spPr>
          <a:xfrm>
            <a:off x="2996700" y="4222425"/>
            <a:ext cx="122946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fun</a:t>
            </a:r>
            <a:r>
              <a:rPr lang="en-US" sz="1900">
                <a:solidFill>
                  <a:srgbClr val="9C27B0"/>
                </a:solidFill>
                <a:latin typeface="Roboto Mono"/>
                <a:ea typeface="Roboto Mono"/>
                <a:cs typeface="Roboto Mono"/>
                <a:sym typeface="Roboto Mono"/>
              </a:rPr>
              <a:t> setUseLocalGeneration</a:t>
            </a:r>
            <a:r>
              <a:rPr lang="en-US" sz="1900">
                <a:solidFill>
                  <a:srgbClr val="37474F"/>
                </a:solidFill>
                <a:latin typeface="Roboto Mono"/>
                <a:ea typeface="Roboto Mono"/>
                <a:cs typeface="Roboto Mono"/>
                <a:sym typeface="Roboto Mono"/>
              </a:rPr>
              <a:t>(enabled: </a:t>
            </a:r>
            <a:r>
              <a:rPr lang="en-US" sz="1900">
                <a:solidFill>
                  <a:srgbClr val="9C27B0"/>
                </a:solidFill>
                <a:latin typeface="Roboto Mono"/>
                <a:ea typeface="Roboto Mono"/>
                <a:cs typeface="Roboto Mono"/>
                <a:sym typeface="Roboto Mono"/>
              </a:rPr>
              <a:t>Boolean</a:t>
            </a: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screenModelScope.</a:t>
            </a:r>
            <a:r>
              <a:rPr lang="en-US" sz="1900">
                <a:solidFill>
                  <a:srgbClr val="9C27B0"/>
                </a:solidFill>
                <a:latin typeface="Roboto Mono"/>
                <a:ea typeface="Roboto Mono"/>
                <a:cs typeface="Roboto Mono"/>
                <a:sym typeface="Roboto Mono"/>
              </a:rPr>
              <a:t>launch</a:t>
            </a: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localGenerationSettings.useLocalGeneration </a:t>
            </a:r>
            <a:r>
              <a:rPr lang="en-US" sz="1900">
                <a:solidFill>
                  <a:srgbClr val="3F51B5"/>
                </a:solidFill>
                <a:latin typeface="Roboto Mono"/>
                <a:ea typeface="Roboto Mono"/>
                <a:cs typeface="Roboto Mono"/>
                <a:sym typeface="Roboto Mono"/>
              </a:rPr>
              <a:t>=</a:t>
            </a:r>
            <a:r>
              <a:rPr lang="en-US" sz="1900">
                <a:solidFill>
                  <a:srgbClr val="37474F"/>
                </a:solidFill>
                <a:latin typeface="Roboto Mono"/>
                <a:ea typeface="Roboto Mono"/>
                <a:cs typeface="Roboto Mono"/>
                <a:sym typeface="Roboto Mono"/>
              </a:rPr>
              <a:t> enabled</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F51B5"/>
                </a:solidFill>
                <a:latin typeface="Roboto Mono"/>
                <a:ea typeface="Roboto Mono"/>
                <a:cs typeface="Roboto Mono"/>
                <a:sym typeface="Roboto Mono"/>
              </a:rPr>
              <a:t>class</a:t>
            </a:r>
            <a:r>
              <a:rPr b="1" lang="en-US" sz="1900">
                <a:solidFill>
                  <a:srgbClr val="9C27B0"/>
                </a:solidFill>
                <a:latin typeface="Roboto Mono"/>
                <a:ea typeface="Roboto Mono"/>
                <a:cs typeface="Roboto Mono"/>
                <a:sym typeface="Roboto Mono"/>
              </a:rPr>
              <a:t> LocalGenerationSettings</a:t>
            </a:r>
            <a:r>
              <a:rPr b="1" lang="en-US" sz="1900">
                <a:solidFill>
                  <a:srgbClr val="37474F"/>
                </a:solidFill>
                <a:latin typeface="Roboto Mono"/>
                <a:ea typeface="Roboto Mono"/>
                <a:cs typeface="Roboto Mono"/>
                <a:sym typeface="Roboto Mono"/>
              </a:rPr>
              <a:t>(</a:t>
            </a:r>
            <a:r>
              <a:rPr b="1" lang="en-US" sz="1900">
                <a:solidFill>
                  <a:srgbClr val="3F51B5"/>
                </a:solidFill>
                <a:latin typeface="Roboto Mono"/>
                <a:ea typeface="Roboto Mono"/>
                <a:cs typeface="Roboto Mono"/>
                <a:sym typeface="Roboto Mono"/>
              </a:rPr>
              <a:t>private val</a:t>
            </a:r>
            <a:r>
              <a:rPr b="1" lang="en-US" sz="1900">
                <a:solidFill>
                  <a:srgbClr val="37474F"/>
                </a:solidFill>
                <a:latin typeface="Roboto Mono"/>
                <a:ea typeface="Roboto Mono"/>
                <a:cs typeface="Roboto Mono"/>
                <a:sym typeface="Roboto Mono"/>
              </a:rPr>
              <a:t> settings: </a:t>
            </a:r>
            <a:r>
              <a:rPr b="1" lang="en-US" sz="1900">
                <a:solidFill>
                  <a:srgbClr val="9C27B0"/>
                </a:solidFill>
                <a:latin typeface="Roboto Mono"/>
                <a:ea typeface="Roboto Mono"/>
                <a:cs typeface="Roboto Mono"/>
                <a:sym typeface="Roboto Mono"/>
              </a:rPr>
              <a:t>Settings</a:t>
            </a:r>
            <a:r>
              <a:rPr b="1" lang="en-US" sz="1900">
                <a:solidFill>
                  <a:srgbClr val="37474F"/>
                </a:solidFill>
                <a:latin typeface="Roboto Mono"/>
                <a:ea typeface="Roboto Mono"/>
                <a:cs typeface="Roboto Mono"/>
                <a:sym typeface="Roboto Mono"/>
              </a:rPr>
              <a:t>) {</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F51B5"/>
                </a:solidFill>
                <a:latin typeface="Roboto Mono"/>
                <a:ea typeface="Roboto Mono"/>
                <a:cs typeface="Roboto Mono"/>
                <a:sym typeface="Roboto Mono"/>
              </a:rPr>
              <a:t>    ..</a:t>
            </a:r>
            <a:r>
              <a:rPr b="1" lang="en-US" sz="1900">
                <a:solidFill>
                  <a:srgbClr val="37474F"/>
                </a:solidFill>
                <a:latin typeface="Roboto Mono"/>
                <a:ea typeface="Roboto Mono"/>
                <a:cs typeface="Roboto Mono"/>
                <a:sym typeface="Roboto Mono"/>
              </a:rPr>
              <a:t>.</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F51B5"/>
                </a:solidFill>
                <a:latin typeface="Roboto Mono"/>
                <a:ea typeface="Roboto Mono"/>
                <a:cs typeface="Roboto Mono"/>
                <a:sym typeface="Roboto Mono"/>
              </a:rPr>
              <a:t>    var</a:t>
            </a:r>
            <a:r>
              <a:rPr b="1" lang="en-US" sz="1900">
                <a:solidFill>
                  <a:srgbClr val="37474F"/>
                </a:solidFill>
                <a:latin typeface="Roboto Mono"/>
                <a:ea typeface="Roboto Mono"/>
                <a:cs typeface="Roboto Mono"/>
                <a:sym typeface="Roboto Mono"/>
              </a:rPr>
              <a:t> useLocalGeneration: </a:t>
            </a:r>
            <a:r>
              <a:rPr b="1" lang="en-US" sz="1900">
                <a:solidFill>
                  <a:srgbClr val="9C27B0"/>
                </a:solidFill>
                <a:latin typeface="Roboto Mono"/>
                <a:ea typeface="Roboto Mono"/>
                <a:cs typeface="Roboto Mono"/>
                <a:sym typeface="Roboto Mono"/>
              </a:rPr>
              <a:t>Boolean</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F51B5"/>
                </a:solidFill>
                <a:latin typeface="Roboto Mono"/>
                <a:ea typeface="Roboto Mono"/>
                <a:cs typeface="Roboto Mono"/>
                <a:sym typeface="Roboto Mono"/>
              </a:rPr>
              <a:t>        get</a:t>
            </a:r>
            <a:r>
              <a:rPr b="1" lang="en-US" sz="1900">
                <a:solidFill>
                  <a:srgbClr val="37474F"/>
                </a:solidFill>
                <a:latin typeface="Roboto Mono"/>
                <a:ea typeface="Roboto Mono"/>
                <a:cs typeface="Roboto Mono"/>
                <a:sym typeface="Roboto Mono"/>
              </a:rPr>
              <a:t>() </a:t>
            </a:r>
            <a:r>
              <a:rPr b="1" lang="en-US" sz="1900">
                <a:solidFill>
                  <a:srgbClr val="3F51B5"/>
                </a:solidFill>
                <a:latin typeface="Roboto Mono"/>
                <a:ea typeface="Roboto Mono"/>
                <a:cs typeface="Roboto Mono"/>
                <a:sym typeface="Roboto Mono"/>
              </a:rPr>
              <a:t>=</a:t>
            </a:r>
            <a:r>
              <a:rPr b="1" lang="en-US" sz="1900">
                <a:solidFill>
                  <a:srgbClr val="37474F"/>
                </a:solidFill>
                <a:latin typeface="Roboto Mono"/>
                <a:ea typeface="Roboto Mono"/>
                <a:cs typeface="Roboto Mono"/>
                <a:sym typeface="Roboto Mono"/>
              </a:rPr>
              <a:t> settings.</a:t>
            </a:r>
            <a:r>
              <a:rPr b="1" lang="en-US" sz="1900">
                <a:solidFill>
                  <a:srgbClr val="9C27B0"/>
                </a:solidFill>
                <a:latin typeface="Roboto Mono"/>
                <a:ea typeface="Roboto Mono"/>
                <a:cs typeface="Roboto Mono"/>
                <a:sym typeface="Roboto Mono"/>
              </a:rPr>
              <a:t>getBoolean</a:t>
            </a:r>
            <a:r>
              <a:rPr b="1" lang="en-US" sz="1900">
                <a:solidFill>
                  <a:srgbClr val="37474F"/>
                </a:solidFill>
                <a:latin typeface="Roboto Mono"/>
                <a:ea typeface="Roboto Mono"/>
                <a:cs typeface="Roboto Mono"/>
                <a:sym typeface="Roboto Mono"/>
              </a:rPr>
              <a:t>(USE_LOCAL_GENERATION_KEY, </a:t>
            </a:r>
            <a:r>
              <a:rPr b="1" lang="en-US" sz="1900">
                <a:solidFill>
                  <a:srgbClr val="C53929"/>
                </a:solidFill>
                <a:latin typeface="Roboto Mono"/>
                <a:ea typeface="Roboto Mono"/>
                <a:cs typeface="Roboto Mono"/>
                <a:sym typeface="Roboto Mono"/>
              </a:rPr>
              <a:t>false</a:t>
            </a:r>
            <a:r>
              <a:rPr b="1" lang="en-US" sz="1900">
                <a:solidFill>
                  <a:srgbClr val="37474F"/>
                </a:solidFill>
                <a:latin typeface="Roboto Mono"/>
                <a:ea typeface="Roboto Mono"/>
                <a:cs typeface="Roboto Mono"/>
                <a:sym typeface="Roboto Mono"/>
              </a:rPr>
              <a:t>)</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F51B5"/>
                </a:solidFill>
                <a:latin typeface="Roboto Mono"/>
                <a:ea typeface="Roboto Mono"/>
                <a:cs typeface="Roboto Mono"/>
                <a:sym typeface="Roboto Mono"/>
              </a:rPr>
              <a:t>        set</a:t>
            </a:r>
            <a:r>
              <a:rPr b="1" lang="en-US" sz="1900">
                <a:solidFill>
                  <a:srgbClr val="37474F"/>
                </a:solidFill>
                <a:latin typeface="Roboto Mono"/>
                <a:ea typeface="Roboto Mono"/>
                <a:cs typeface="Roboto Mono"/>
                <a:sym typeface="Roboto Mono"/>
              </a:rPr>
              <a:t>(</a:t>
            </a:r>
            <a:r>
              <a:rPr b="1" lang="en-US" sz="1900">
                <a:solidFill>
                  <a:srgbClr val="3F51B5"/>
                </a:solidFill>
                <a:latin typeface="Roboto Mono"/>
                <a:ea typeface="Roboto Mono"/>
                <a:cs typeface="Roboto Mono"/>
                <a:sym typeface="Roboto Mono"/>
              </a:rPr>
              <a:t>value</a:t>
            </a:r>
            <a:r>
              <a:rPr b="1" lang="en-US" sz="1900">
                <a:solidFill>
                  <a:srgbClr val="37474F"/>
                </a:solidFill>
                <a:latin typeface="Roboto Mono"/>
                <a:ea typeface="Roboto Mono"/>
                <a:cs typeface="Roboto Mono"/>
                <a:sym typeface="Roboto Mono"/>
              </a:rPr>
              <a:t>) </a:t>
            </a:r>
            <a:r>
              <a:rPr b="1" lang="en-US" sz="1900">
                <a:solidFill>
                  <a:srgbClr val="3F51B5"/>
                </a:solidFill>
                <a:latin typeface="Roboto Mono"/>
                <a:ea typeface="Roboto Mono"/>
                <a:cs typeface="Roboto Mono"/>
                <a:sym typeface="Roboto Mono"/>
              </a:rPr>
              <a:t>=</a:t>
            </a:r>
            <a:r>
              <a:rPr b="1" lang="en-US" sz="1900">
                <a:solidFill>
                  <a:srgbClr val="37474F"/>
                </a:solidFill>
                <a:latin typeface="Roboto Mono"/>
                <a:ea typeface="Roboto Mono"/>
                <a:cs typeface="Roboto Mono"/>
                <a:sym typeface="Roboto Mono"/>
              </a:rPr>
              <a:t> settings.</a:t>
            </a:r>
            <a:r>
              <a:rPr b="1" lang="en-US" sz="1900">
                <a:solidFill>
                  <a:srgbClr val="9C27B0"/>
                </a:solidFill>
                <a:latin typeface="Roboto Mono"/>
                <a:ea typeface="Roboto Mono"/>
                <a:cs typeface="Roboto Mono"/>
                <a:sym typeface="Roboto Mono"/>
              </a:rPr>
              <a:t>putBoolean</a:t>
            </a:r>
            <a:r>
              <a:rPr b="1" lang="en-US" sz="1900">
                <a:solidFill>
                  <a:srgbClr val="37474F"/>
                </a:solidFill>
                <a:latin typeface="Roboto Mono"/>
                <a:ea typeface="Roboto Mono"/>
                <a:cs typeface="Roboto Mono"/>
                <a:sym typeface="Roboto Mono"/>
              </a:rPr>
              <a:t>(USE_LOCAL_GENERATION_KEY, </a:t>
            </a:r>
            <a:r>
              <a:rPr b="1" lang="en-US" sz="1900">
                <a:solidFill>
                  <a:srgbClr val="3F51B5"/>
                </a:solidFill>
                <a:latin typeface="Roboto Mono"/>
                <a:ea typeface="Roboto Mono"/>
                <a:cs typeface="Roboto Mono"/>
                <a:sym typeface="Roboto Mono"/>
              </a:rPr>
              <a:t>value</a:t>
            </a:r>
            <a:r>
              <a:rPr b="1" lang="en-US" sz="1900">
                <a:solidFill>
                  <a:srgbClr val="37474F"/>
                </a:solidFill>
                <a:latin typeface="Roboto Mono"/>
                <a:ea typeface="Roboto Mono"/>
                <a:cs typeface="Roboto Mono"/>
                <a:sym typeface="Roboto Mono"/>
              </a:rPr>
              <a:t>)</a:t>
            </a:r>
            <a:endParaRPr b="1" sz="1900">
              <a:solidFill>
                <a:schemeClr val="dk1"/>
              </a:solidFill>
              <a:latin typeface="Roboto Mono"/>
              <a:ea typeface="Roboto Mono"/>
              <a:cs typeface="Roboto Mono"/>
              <a:sym typeface="Roboto Mono"/>
            </a:endParaRPr>
          </a:p>
          <a:p>
            <a:pPr indent="0" lvl="0" marL="0" rtl="0" algn="l">
              <a:lnSpc>
                <a:spcPct val="148026"/>
              </a:lnSpc>
              <a:spcBef>
                <a:spcPts val="0"/>
              </a:spcBef>
              <a:spcAft>
                <a:spcPts val="0"/>
              </a:spcAft>
              <a:buNone/>
            </a:pPr>
            <a:r>
              <a:rPr b="1" lang="en-US" sz="1900">
                <a:solidFill>
                  <a:srgbClr val="37474F"/>
                </a:solidFill>
                <a:latin typeface="Roboto Mono"/>
                <a:ea typeface="Roboto Mono"/>
                <a:cs typeface="Roboto Mono"/>
                <a:sym typeface="Roboto Mono"/>
              </a:rPr>
              <a:t>}</a:t>
            </a:r>
            <a:endParaRPr b="1" sz="1900">
              <a:solidFill>
                <a:srgbClr val="37474F"/>
              </a:solidFill>
              <a:latin typeface="Roboto Mono"/>
              <a:ea typeface="Roboto Mono"/>
              <a:cs typeface="Roboto Mono"/>
              <a:sym typeface="Roboto Mono"/>
            </a:endParaRPr>
          </a:p>
        </p:txBody>
      </p:sp>
      <p:sp>
        <p:nvSpPr>
          <p:cNvPr id="666" name="Google Shape;666;p54"/>
          <p:cNvSpPr txBox="1"/>
          <p:nvPr/>
        </p:nvSpPr>
        <p:spPr>
          <a:xfrm>
            <a:off x="3161425" y="3017775"/>
            <a:ext cx="10597500" cy="477000"/>
          </a:xfrm>
          <a:prstGeom prst="rect">
            <a:avLst/>
          </a:prstGeom>
          <a:noFill/>
          <a:ln>
            <a:noFill/>
          </a:ln>
        </p:spPr>
        <p:txBody>
          <a:bodyPr anchorCtr="0" anchor="t" bIns="91425" lIns="91425" spcFirstLastPara="1" rIns="91425" wrap="square" tIns="91425">
            <a:spAutoFit/>
          </a:bodyPr>
          <a:lstStyle/>
          <a:p>
            <a:pPr indent="0" lvl="0" marL="0" rtl="0" algn="l">
              <a:lnSpc>
                <a:spcPct val="148026"/>
              </a:lnSpc>
              <a:spcBef>
                <a:spcPts val="0"/>
              </a:spcBef>
              <a:spcAft>
                <a:spcPts val="0"/>
              </a:spcAft>
              <a:buNone/>
            </a:pPr>
            <a:r>
              <a:rPr lang="en-US" sz="1900">
                <a:solidFill>
                  <a:srgbClr val="9C27B0"/>
                </a:solidFill>
                <a:latin typeface="Roboto Mono"/>
                <a:ea typeface="Roboto Mono"/>
                <a:cs typeface="Roboto Mono"/>
                <a:sym typeface="Roboto Mono"/>
              </a:rPr>
              <a:t>implementation</a:t>
            </a:r>
            <a:r>
              <a:rPr lang="en-US" sz="1900">
                <a:solidFill>
                  <a:srgbClr val="37474F"/>
                </a:solidFill>
                <a:latin typeface="Roboto Mono"/>
                <a:ea typeface="Roboto Mono"/>
                <a:cs typeface="Roboto Mono"/>
                <a:sym typeface="Roboto Mono"/>
              </a:rPr>
              <a:t>(</a:t>
            </a:r>
            <a:r>
              <a:rPr lang="en-US" sz="1900">
                <a:solidFill>
                  <a:srgbClr val="388E3C"/>
                </a:solidFill>
                <a:latin typeface="Roboto Mono"/>
                <a:ea typeface="Roboto Mono"/>
                <a:cs typeface="Roboto Mono"/>
                <a:sym typeface="Roboto Mono"/>
              </a:rPr>
              <a:t>"com.russhwolf:multiplatform-settings-no-arg:1.3.0"</a:t>
            </a:r>
            <a:r>
              <a:rPr lang="en-US" sz="1900">
                <a:solidFill>
                  <a:srgbClr val="37474F"/>
                </a:solidFill>
                <a:latin typeface="Roboto Mono"/>
                <a:ea typeface="Roboto Mono"/>
                <a:cs typeface="Roboto Mono"/>
                <a:sym typeface="Roboto Mono"/>
              </a:rPr>
              <a:t>)</a:t>
            </a:r>
            <a:endParaRPr sz="1900">
              <a:solidFill>
                <a:srgbClr val="37474F"/>
              </a:solidFill>
              <a:latin typeface="Roboto Mono"/>
              <a:ea typeface="Roboto Mono"/>
              <a:cs typeface="Roboto Mono"/>
              <a:sym typeface="Roboto Mono"/>
            </a:endParaRPr>
          </a:p>
        </p:txBody>
      </p:sp>
      <p:sp>
        <p:nvSpPr>
          <p:cNvPr id="667" name="Google Shape;667;p54"/>
          <p:cNvSpPr txBox="1"/>
          <p:nvPr/>
        </p:nvSpPr>
        <p:spPr>
          <a:xfrm>
            <a:off x="3704975" y="8936775"/>
            <a:ext cx="8900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Manrope"/>
                <a:ea typeface="Manrope"/>
                <a:cs typeface="Manrope"/>
                <a:sym typeface="Manrope"/>
              </a:rPr>
              <a:t>https://github.com/russhwolf/multiplatform-settings</a:t>
            </a:r>
            <a:endParaRPr sz="2100">
              <a:latin typeface="Manrope"/>
              <a:ea typeface="Manrope"/>
              <a:cs typeface="Manrope"/>
              <a:sym typeface="Manrop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pic>
        <p:nvPicPr>
          <p:cNvPr id="672" name="Google Shape;672;p55"/>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673" name="Google Shape;673;p55"/>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674" name="Google Shape;674;p55"/>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675" name="Google Shape;675;p55"/>
          <p:cNvSpPr txBox="1"/>
          <p:nvPr/>
        </p:nvSpPr>
        <p:spPr>
          <a:xfrm>
            <a:off x="99625" y="183056"/>
            <a:ext cx="16721100" cy="11082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Control Offline Generation</a:t>
            </a:r>
            <a:endParaRPr/>
          </a:p>
        </p:txBody>
      </p:sp>
      <p:pic>
        <p:nvPicPr>
          <p:cNvPr id="676" name="Google Shape;676;p55"/>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sp>
        <p:nvSpPr>
          <p:cNvPr id="677" name="Google Shape;677;p55"/>
          <p:cNvSpPr txBox="1"/>
          <p:nvPr/>
        </p:nvSpPr>
        <p:spPr>
          <a:xfrm>
            <a:off x="2312875" y="2107350"/>
            <a:ext cx="12294600" cy="607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fun</a:t>
            </a:r>
            <a:r>
              <a:rPr lang="en-US" sz="2250">
                <a:solidFill>
                  <a:srgbClr val="9C27B0"/>
                </a:solidFill>
                <a:latin typeface="Roboto Mono"/>
                <a:ea typeface="Roboto Mono"/>
                <a:cs typeface="Roboto Mono"/>
                <a:sym typeface="Roboto Mono"/>
              </a:rPr>
              <a:t> generateStory</a:t>
            </a:r>
            <a:r>
              <a:rPr lang="en-US" sz="2250">
                <a:solidFill>
                  <a:srgbClr val="37474F"/>
                </a:solidFill>
                <a:latin typeface="Roboto Mono"/>
                <a:ea typeface="Roboto Mono"/>
                <a:cs typeface="Roboto Mono"/>
                <a:sym typeface="Roboto Mono"/>
              </a:rPr>
              <a:t>(prompt: </a:t>
            </a:r>
            <a:r>
              <a:rPr lang="en-US" sz="2250">
                <a:solidFill>
                  <a:srgbClr val="9C27B0"/>
                </a:solidFill>
                <a:latin typeface="Roboto Mono"/>
                <a:ea typeface="Roboto Mono"/>
                <a:cs typeface="Roboto Mono"/>
                <a:sym typeface="Roboto Mono"/>
              </a:rPr>
              <a:t>String</a:t>
            </a:r>
            <a:r>
              <a:rPr lang="en-US" sz="2250">
                <a:solidFill>
                  <a:srgbClr val="37474F"/>
                </a:solidFill>
                <a:latin typeface="Roboto Mono"/>
                <a:ea typeface="Roboto Mono"/>
                <a:cs typeface="Roboto Mono"/>
                <a:sym typeface="Roboto Mono"/>
              </a:rPr>
              <a:t>, genre: </a:t>
            </a:r>
            <a:r>
              <a:rPr lang="en-US" sz="2250">
                <a:solidFill>
                  <a:srgbClr val="9C27B0"/>
                </a:solidFill>
                <a:latin typeface="Roboto Mono"/>
                <a:ea typeface="Roboto Mono"/>
                <a:cs typeface="Roboto Mono"/>
                <a:sym typeface="Roboto Mono"/>
              </a:rPr>
              <a:t>String</a:t>
            </a:r>
            <a:r>
              <a:rPr lang="en-US" sz="2250">
                <a:solidFill>
                  <a:srgbClr val="37474F"/>
                </a:solidFill>
                <a:latin typeface="Roboto Mono"/>
                <a:ea typeface="Roboto Mono"/>
                <a:cs typeface="Roboto Mono"/>
                <a:sym typeface="Roboto Mono"/>
              </a:rPr>
              <a:t>, language: </a:t>
            </a:r>
            <a:r>
              <a:rPr lang="en-US" sz="2250">
                <a:solidFill>
                  <a:srgbClr val="9C27B0"/>
                </a:solidFill>
                <a:latin typeface="Roboto Mono"/>
                <a:ea typeface="Roboto Mono"/>
                <a:cs typeface="Roboto Mono"/>
                <a:sym typeface="Roboto Mono"/>
              </a:rPr>
              <a:t>String</a:t>
            </a: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a:t>
            </a:r>
            <a:r>
              <a:rPr lang="en-US" sz="2250">
                <a:solidFill>
                  <a:srgbClr val="37474F"/>
                </a:solidFill>
                <a:latin typeface="Roboto Mono"/>
                <a:ea typeface="Roboto Mono"/>
                <a:cs typeface="Roboto Mono"/>
                <a:sym typeface="Roboto Mono"/>
              </a:rPr>
              <a: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val</a:t>
            </a:r>
            <a:r>
              <a:rPr lang="en-US" sz="2250">
                <a:solidFill>
                  <a:srgbClr val="37474F"/>
                </a:solidFill>
                <a:latin typeface="Roboto Mono"/>
                <a:ea typeface="Roboto Mono"/>
                <a:cs typeface="Roboto Mono"/>
                <a:sym typeface="Roboto Mono"/>
              </a:rPr>
              <a:t> isOffline </a:t>
            </a:r>
            <a:r>
              <a:rPr lang="en-US" sz="2250">
                <a:solidFill>
                  <a:srgbClr val="3F51B5"/>
                </a:solidFill>
                <a:latin typeface="Roboto Mono"/>
                <a:ea typeface="Roboto Mono"/>
                <a:cs typeface="Roboto Mono"/>
                <a:sym typeface="Roboto Mono"/>
              </a:rPr>
              <a:t>=</a:t>
            </a:r>
            <a:r>
              <a:rPr lang="en-US" sz="2250">
                <a:solidFill>
                  <a:srgbClr val="37474F"/>
                </a:solidFill>
                <a:latin typeface="Roboto Mono"/>
                <a:ea typeface="Roboto Mono"/>
                <a:cs typeface="Roboto Mono"/>
                <a:sym typeface="Roboto Mono"/>
              </a:rPr>
              <a:t> useLocalGeneration.</a:t>
            </a:r>
            <a:r>
              <a:rPr lang="en-US" sz="2250">
                <a:solidFill>
                  <a:srgbClr val="3F51B5"/>
                </a:solidFill>
                <a:latin typeface="Roboto Mono"/>
                <a:ea typeface="Roboto Mono"/>
                <a:cs typeface="Roboto Mono"/>
                <a:sym typeface="Roboto Mono"/>
              </a:rPr>
              <a:t>value</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screenModelScope.</a:t>
            </a:r>
            <a:r>
              <a:rPr lang="en-US" sz="2250">
                <a:solidFill>
                  <a:srgbClr val="9C27B0"/>
                </a:solidFill>
                <a:latin typeface="Roboto Mono"/>
                <a:ea typeface="Roboto Mono"/>
                <a:cs typeface="Roboto Mono"/>
                <a:sym typeface="Roboto Mono"/>
              </a:rPr>
              <a:t>launch</a:t>
            </a: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try</a:t>
            </a: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val</a:t>
            </a:r>
            <a:r>
              <a:rPr lang="en-US" sz="2250">
                <a:solidFill>
                  <a:srgbClr val="37474F"/>
                </a:solidFill>
                <a:latin typeface="Roboto Mono"/>
                <a:ea typeface="Roboto Mono"/>
                <a:cs typeface="Roboto Mono"/>
                <a:sym typeface="Roboto Mono"/>
              </a:rPr>
              <a:t> story </a:t>
            </a:r>
            <a:r>
              <a:rPr lang="en-US" sz="2250">
                <a:solidFill>
                  <a:srgbClr val="3F51B5"/>
                </a:solidFill>
                <a:latin typeface="Roboto Mono"/>
                <a:ea typeface="Roboto Mono"/>
                <a:cs typeface="Roboto Mono"/>
                <a:sym typeface="Roboto Mono"/>
              </a:rPr>
              <a:t>=</a:t>
            </a:r>
            <a:r>
              <a:rPr lang="en-US" sz="2250">
                <a:solidFill>
                  <a:srgbClr val="37474F"/>
                </a:solidFill>
                <a:latin typeface="Roboto Mono"/>
                <a:ea typeface="Roboto Mono"/>
                <a:cs typeface="Roboto Mono"/>
                <a:sym typeface="Roboto Mono"/>
              </a:rPr>
              <a:t> useCase.</a:t>
            </a:r>
            <a:r>
              <a:rPr lang="en-US" sz="2250">
                <a:solidFill>
                  <a:srgbClr val="9C27B0"/>
                </a:solidFill>
                <a:latin typeface="Roboto Mono"/>
                <a:ea typeface="Roboto Mono"/>
                <a:cs typeface="Roboto Mono"/>
                <a:sym typeface="Roboto Mono"/>
              </a:rPr>
              <a:t>generateStory</a:t>
            </a:r>
            <a:r>
              <a:rPr lang="en-US" sz="2250">
                <a:solidFill>
                  <a:srgbClr val="37474F"/>
                </a:solidFill>
                <a:latin typeface="Roboto Mono"/>
                <a:ea typeface="Roboto Mono"/>
                <a:cs typeface="Roboto Mono"/>
                <a:sym typeface="Roboto Mono"/>
              </a:rPr>
              <a: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prompt </a:t>
            </a:r>
            <a:r>
              <a:rPr lang="en-US" sz="2250">
                <a:solidFill>
                  <a:srgbClr val="3F51B5"/>
                </a:solidFill>
                <a:latin typeface="Roboto Mono"/>
                <a:ea typeface="Roboto Mono"/>
                <a:cs typeface="Roboto Mono"/>
                <a:sym typeface="Roboto Mono"/>
              </a:rPr>
              <a:t>=</a:t>
            </a:r>
            <a:r>
              <a:rPr lang="en-US" sz="2250">
                <a:solidFill>
                  <a:srgbClr val="37474F"/>
                </a:solidFill>
                <a:latin typeface="Roboto Mono"/>
                <a:ea typeface="Roboto Mono"/>
                <a:cs typeface="Roboto Mono"/>
                <a:sym typeface="Roboto Mono"/>
              </a:rPr>
              <a:t> prompt,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genre </a:t>
            </a:r>
            <a:r>
              <a:rPr lang="en-US" sz="2250">
                <a:solidFill>
                  <a:srgbClr val="3F51B5"/>
                </a:solidFill>
                <a:latin typeface="Roboto Mono"/>
                <a:ea typeface="Roboto Mono"/>
                <a:cs typeface="Roboto Mono"/>
                <a:sym typeface="Roboto Mono"/>
              </a:rPr>
              <a:t>=</a:t>
            </a:r>
            <a:r>
              <a:rPr lang="en-US" sz="2250">
                <a:solidFill>
                  <a:srgbClr val="37474F"/>
                </a:solidFill>
                <a:latin typeface="Roboto Mono"/>
                <a:ea typeface="Roboto Mono"/>
                <a:cs typeface="Roboto Mono"/>
                <a:sym typeface="Roboto Mono"/>
              </a:rPr>
              <a:t> genre,</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language </a:t>
            </a:r>
            <a:r>
              <a:rPr lang="en-US" sz="2250">
                <a:solidFill>
                  <a:srgbClr val="3F51B5"/>
                </a:solidFill>
                <a:latin typeface="Roboto Mono"/>
                <a:ea typeface="Roboto Mono"/>
                <a:cs typeface="Roboto Mono"/>
                <a:sym typeface="Roboto Mono"/>
              </a:rPr>
              <a:t>=</a:t>
            </a:r>
            <a:r>
              <a:rPr lang="en-US" sz="2250">
                <a:solidFill>
                  <a:srgbClr val="37474F"/>
                </a:solidFill>
                <a:latin typeface="Roboto Mono"/>
                <a:ea typeface="Roboto Mono"/>
                <a:cs typeface="Roboto Mono"/>
                <a:sym typeface="Roboto Mono"/>
              </a:rPr>
              <a:t> language,</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r>
              <a:rPr b="1" lang="en-US" sz="2250">
                <a:solidFill>
                  <a:srgbClr val="37474F"/>
                </a:solidFill>
                <a:latin typeface="Roboto Mono"/>
                <a:ea typeface="Roboto Mono"/>
                <a:cs typeface="Roboto Mono"/>
                <a:sym typeface="Roboto Mono"/>
              </a:rPr>
              <a:t>offline </a:t>
            </a:r>
            <a:r>
              <a:rPr b="1" lang="en-US" sz="2250">
                <a:solidFill>
                  <a:srgbClr val="3F51B5"/>
                </a:solidFill>
                <a:latin typeface="Roboto Mono"/>
                <a:ea typeface="Roboto Mono"/>
                <a:cs typeface="Roboto Mono"/>
                <a:sym typeface="Roboto Mono"/>
              </a:rPr>
              <a:t>=</a:t>
            </a:r>
            <a:r>
              <a:rPr b="1" lang="en-US" sz="2250">
                <a:solidFill>
                  <a:srgbClr val="37474F"/>
                </a:solidFill>
                <a:latin typeface="Roboto Mono"/>
                <a:ea typeface="Roboto Mono"/>
                <a:cs typeface="Roboto Mono"/>
                <a:sym typeface="Roboto Mono"/>
              </a:rPr>
              <a:t> isOffline</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a:t>
            </a:r>
            <a:r>
              <a:rPr lang="en-US" sz="2250">
                <a:solidFill>
                  <a:srgbClr val="37474F"/>
                </a:solidFill>
                <a:latin typeface="Roboto Mono"/>
                <a:ea typeface="Roboto Mono"/>
                <a:cs typeface="Roboto Mono"/>
                <a:sym typeface="Roboto Mono"/>
              </a:rPr>
              <a: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 </a:t>
            </a:r>
            <a:r>
              <a:rPr lang="en-US" sz="2250">
                <a:solidFill>
                  <a:srgbClr val="3F51B5"/>
                </a:solidFill>
                <a:latin typeface="Roboto Mono"/>
                <a:ea typeface="Roboto Mono"/>
                <a:cs typeface="Roboto Mono"/>
                <a:sym typeface="Roboto Mono"/>
              </a:rPr>
              <a:t>catch</a:t>
            </a:r>
            <a:r>
              <a:rPr lang="en-US" sz="2250">
                <a:solidFill>
                  <a:srgbClr val="37474F"/>
                </a:solidFill>
                <a:latin typeface="Roboto Mono"/>
                <a:ea typeface="Roboto Mono"/>
                <a:cs typeface="Roboto Mono"/>
                <a:sym typeface="Roboto Mono"/>
              </a:rPr>
              <a:t> (e: </a:t>
            </a:r>
            <a:r>
              <a:rPr lang="en-US" sz="2250">
                <a:solidFill>
                  <a:srgbClr val="9C27B0"/>
                </a:solidFill>
                <a:latin typeface="Roboto Mono"/>
                <a:ea typeface="Roboto Mono"/>
                <a:cs typeface="Roboto Mono"/>
                <a:sym typeface="Roboto Mono"/>
              </a:rPr>
              <a:t>Exception</a:t>
            </a: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a:t>
            </a:r>
            <a:r>
              <a:rPr lang="en-US" sz="2250">
                <a:solidFill>
                  <a:srgbClr val="37474F"/>
                </a:solidFill>
                <a:latin typeface="Roboto Mono"/>
                <a:ea typeface="Roboto Mono"/>
                <a:cs typeface="Roboto Mono"/>
                <a:sym typeface="Roboto Mono"/>
              </a:rPr>
              <a:t>.</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7474F"/>
                </a:solidFill>
                <a:latin typeface="Roboto Mono"/>
                <a:ea typeface="Roboto Mono"/>
                <a:cs typeface="Roboto Mono"/>
                <a:sym typeface="Roboto Mono"/>
              </a:rPr>
              <a:t>    }</a:t>
            </a:r>
            <a:endParaRPr sz="22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250">
                <a:solidFill>
                  <a:srgbClr val="37474F"/>
                </a:solidFill>
                <a:latin typeface="Roboto Mono"/>
                <a:ea typeface="Roboto Mono"/>
                <a:cs typeface="Roboto Mono"/>
                <a:sym typeface="Roboto Mono"/>
              </a:rPr>
              <a:t>}</a:t>
            </a:r>
            <a:endParaRPr sz="2250">
              <a:solidFill>
                <a:srgbClr val="37474F"/>
              </a:solidFill>
              <a:latin typeface="Roboto Mono"/>
              <a:ea typeface="Roboto Mono"/>
              <a:cs typeface="Roboto Mono"/>
              <a:sym typeface="Roboto Mon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56"/>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683" name="Google Shape;683;p56"/>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684" name="Google Shape;684;p56"/>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685" name="Google Shape;685;p56"/>
          <p:cNvSpPr txBox="1"/>
          <p:nvPr/>
        </p:nvSpPr>
        <p:spPr>
          <a:xfrm>
            <a:off x="99625" y="183056"/>
            <a:ext cx="16721100" cy="11082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Control Offline Generation</a:t>
            </a:r>
            <a:endParaRPr/>
          </a:p>
        </p:txBody>
      </p:sp>
      <p:pic>
        <p:nvPicPr>
          <p:cNvPr id="686" name="Google Shape;686;p56"/>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sp>
        <p:nvSpPr>
          <p:cNvPr id="687" name="Google Shape;687;p56"/>
          <p:cNvSpPr txBox="1"/>
          <p:nvPr/>
        </p:nvSpPr>
        <p:spPr>
          <a:xfrm>
            <a:off x="1226125" y="4358550"/>
            <a:ext cx="144681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suspend fun</a:t>
            </a:r>
            <a:r>
              <a:rPr lang="en-US" sz="2250">
                <a:solidFill>
                  <a:srgbClr val="9C27B0"/>
                </a:solidFill>
                <a:latin typeface="Roboto Mono"/>
                <a:ea typeface="Roboto Mono"/>
                <a:cs typeface="Roboto Mono"/>
                <a:sym typeface="Roboto Mono"/>
              </a:rPr>
              <a:t> generateStory</a:t>
            </a:r>
            <a:r>
              <a:rPr lang="en-US" sz="2250">
                <a:solidFill>
                  <a:srgbClr val="37474F"/>
                </a:solidFill>
                <a:latin typeface="Roboto Mono"/>
                <a:ea typeface="Roboto Mono"/>
                <a:cs typeface="Roboto Mono"/>
                <a:sym typeface="Roboto Mono"/>
              </a:rPr>
              <a:t>(prompt: </a:t>
            </a:r>
            <a:r>
              <a:rPr lang="en-US" sz="2250">
                <a:solidFill>
                  <a:srgbClr val="9C27B0"/>
                </a:solidFill>
                <a:latin typeface="Roboto Mono"/>
                <a:ea typeface="Roboto Mono"/>
                <a:cs typeface="Roboto Mono"/>
                <a:sym typeface="Roboto Mono"/>
              </a:rPr>
              <a:t>String</a:t>
            </a:r>
            <a:r>
              <a:rPr lang="en-US" sz="2250">
                <a:solidFill>
                  <a:srgbClr val="37474F"/>
                </a:solidFill>
                <a:latin typeface="Roboto Mono"/>
                <a:ea typeface="Roboto Mono"/>
                <a:cs typeface="Roboto Mono"/>
                <a:sym typeface="Roboto Mono"/>
              </a:rPr>
              <a:t>, offline: </a:t>
            </a:r>
            <a:r>
              <a:rPr lang="en-US" sz="2250">
                <a:solidFill>
                  <a:srgbClr val="9C27B0"/>
                </a:solidFill>
                <a:latin typeface="Roboto Mono"/>
                <a:ea typeface="Roboto Mono"/>
                <a:cs typeface="Roboto Mono"/>
                <a:sym typeface="Roboto Mono"/>
              </a:rPr>
              <a:t>Boolean</a:t>
            </a:r>
            <a:r>
              <a:rPr lang="en-US" sz="2250">
                <a:solidFill>
                  <a:srgbClr val="37474F"/>
                </a:solidFill>
                <a:latin typeface="Roboto Mono"/>
                <a:ea typeface="Roboto Mono"/>
                <a:cs typeface="Roboto Mono"/>
                <a:sym typeface="Roboto Mono"/>
              </a:rPr>
              <a:t>): </a:t>
            </a:r>
            <a:r>
              <a:rPr lang="en-US" sz="2250">
                <a:solidFill>
                  <a:srgbClr val="9C27B0"/>
                </a:solidFill>
                <a:latin typeface="Roboto Mono"/>
                <a:ea typeface="Roboto Mono"/>
                <a:cs typeface="Roboto Mono"/>
                <a:sym typeface="Roboto Mono"/>
              </a:rPr>
              <a:t>Result</a:t>
            </a:r>
            <a:r>
              <a:rPr lang="en-US" sz="2250">
                <a:solidFill>
                  <a:srgbClr val="37474F"/>
                </a:solidFill>
                <a:latin typeface="Roboto Mono"/>
                <a:ea typeface="Roboto Mono"/>
                <a:cs typeface="Roboto Mono"/>
                <a:sym typeface="Roboto Mono"/>
              </a:rPr>
              <a:t>&lt;</a:t>
            </a:r>
            <a:r>
              <a:rPr lang="en-US" sz="2250">
                <a:solidFill>
                  <a:srgbClr val="9C27B0"/>
                </a:solidFill>
                <a:latin typeface="Roboto Mono"/>
                <a:ea typeface="Roboto Mono"/>
                <a:cs typeface="Roboto Mono"/>
                <a:sym typeface="Roboto Mono"/>
              </a:rPr>
              <a:t>String</a:t>
            </a:r>
            <a:r>
              <a:rPr lang="en-US" sz="2250">
                <a:solidFill>
                  <a:srgbClr val="37474F"/>
                </a:solidFill>
                <a:latin typeface="Roboto Mono"/>
                <a:ea typeface="Roboto Mono"/>
                <a:cs typeface="Roboto Mono"/>
                <a:sym typeface="Roboto Mono"/>
              </a:rPr>
              <a:t>&gt; {</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val</a:t>
            </a:r>
            <a:r>
              <a:rPr lang="en-US" sz="2250">
                <a:solidFill>
                  <a:srgbClr val="37474F"/>
                </a:solidFill>
                <a:latin typeface="Roboto Mono"/>
                <a:ea typeface="Roboto Mono"/>
                <a:cs typeface="Roboto Mono"/>
                <a:sym typeface="Roboto Mono"/>
              </a:rPr>
              <a:t> model </a:t>
            </a:r>
            <a:r>
              <a:rPr lang="en-US" sz="2250">
                <a:solidFill>
                  <a:srgbClr val="3F51B5"/>
                </a:solidFill>
                <a:latin typeface="Roboto Mono"/>
                <a:ea typeface="Roboto Mono"/>
                <a:cs typeface="Roboto Mono"/>
                <a:sym typeface="Roboto Mono"/>
              </a:rPr>
              <a:t>= if</a:t>
            </a:r>
            <a:r>
              <a:rPr lang="en-US" sz="2250">
                <a:solidFill>
                  <a:srgbClr val="37474F"/>
                </a:solidFill>
                <a:latin typeface="Roboto Mono"/>
                <a:ea typeface="Roboto Mono"/>
                <a:cs typeface="Roboto Mono"/>
                <a:sym typeface="Roboto Mono"/>
              </a:rPr>
              <a:t> (offline) offlineModel </a:t>
            </a:r>
            <a:r>
              <a:rPr lang="en-US" sz="2250">
                <a:solidFill>
                  <a:srgbClr val="3F51B5"/>
                </a:solidFill>
                <a:latin typeface="Roboto Mono"/>
                <a:ea typeface="Roboto Mono"/>
                <a:cs typeface="Roboto Mono"/>
                <a:sym typeface="Roboto Mono"/>
              </a:rPr>
              <a:t>else</a:t>
            </a:r>
            <a:r>
              <a:rPr lang="en-US" sz="2250">
                <a:solidFill>
                  <a:srgbClr val="37474F"/>
                </a:solidFill>
                <a:latin typeface="Roboto Mono"/>
                <a:ea typeface="Roboto Mono"/>
                <a:cs typeface="Roboto Mono"/>
                <a:sym typeface="Roboto Mono"/>
              </a:rPr>
              <a:t> onlineModel</a:t>
            </a:r>
            <a:endParaRPr sz="22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250">
                <a:solidFill>
                  <a:srgbClr val="3F51B5"/>
                </a:solidFill>
                <a:latin typeface="Roboto Mono"/>
                <a:ea typeface="Roboto Mono"/>
                <a:cs typeface="Roboto Mono"/>
                <a:sym typeface="Roboto Mono"/>
              </a:rPr>
              <a:t>    return</a:t>
            </a:r>
            <a:r>
              <a:rPr lang="en-US" sz="2250">
                <a:solidFill>
                  <a:srgbClr val="37474F"/>
                </a:solidFill>
                <a:latin typeface="Roboto Mono"/>
                <a:ea typeface="Roboto Mono"/>
                <a:cs typeface="Roboto Mono"/>
                <a:sym typeface="Roboto Mono"/>
              </a:rPr>
              <a:t> model.</a:t>
            </a:r>
            <a:r>
              <a:rPr lang="en-US" sz="2250">
                <a:solidFill>
                  <a:srgbClr val="9C27B0"/>
                </a:solidFill>
                <a:latin typeface="Roboto Mono"/>
                <a:ea typeface="Roboto Mono"/>
                <a:cs typeface="Roboto Mono"/>
                <a:sym typeface="Roboto Mono"/>
              </a:rPr>
              <a:t>generateStory</a:t>
            </a:r>
            <a:r>
              <a:rPr lang="en-US" sz="2250">
                <a:solidFill>
                  <a:srgbClr val="37474F"/>
                </a:solidFill>
                <a:latin typeface="Roboto Mono"/>
                <a:ea typeface="Roboto Mono"/>
                <a:cs typeface="Roboto Mono"/>
                <a:sym typeface="Roboto Mono"/>
              </a:rPr>
              <a:t>(prompt)</a:t>
            </a:r>
            <a:endParaRPr sz="22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250">
                <a:solidFill>
                  <a:srgbClr val="37474F"/>
                </a:solidFill>
                <a:latin typeface="Roboto Mono"/>
                <a:ea typeface="Roboto Mono"/>
                <a:cs typeface="Roboto Mono"/>
                <a:sym typeface="Roboto Mono"/>
              </a:rPr>
              <a:t>}</a:t>
            </a:r>
            <a:endParaRPr sz="2250">
              <a:solidFill>
                <a:srgbClr val="37474F"/>
              </a:solidFill>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pic>
        <p:nvPicPr>
          <p:cNvPr id="692" name="Google Shape;692;p57"/>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693" name="Google Shape;693;p57"/>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694" name="Google Shape;694;p57"/>
          <p:cNvPicPr preferRelativeResize="0"/>
          <p:nvPr/>
        </p:nvPicPr>
        <p:blipFill rotWithShape="1">
          <a:blip r:embed="rId5">
            <a:alphaModFix/>
          </a:blip>
          <a:srcRect b="0" l="0" r="0" t="0"/>
          <a:stretch/>
        </p:blipFill>
        <p:spPr>
          <a:xfrm>
            <a:off x="0" y="0"/>
            <a:ext cx="2634371" cy="4113894"/>
          </a:xfrm>
          <a:prstGeom prst="rect">
            <a:avLst/>
          </a:prstGeom>
          <a:noFill/>
          <a:ln>
            <a:noFill/>
          </a:ln>
        </p:spPr>
      </p:pic>
      <p:pic>
        <p:nvPicPr>
          <p:cNvPr id="695" name="Google Shape;695;p57"/>
          <p:cNvPicPr preferRelativeResize="0"/>
          <p:nvPr/>
        </p:nvPicPr>
        <p:blipFill rotWithShape="1">
          <a:blip r:embed="rId6">
            <a:alphaModFix/>
          </a:blip>
          <a:srcRect b="0" l="0" r="0" t="0"/>
          <a:stretch/>
        </p:blipFill>
        <p:spPr>
          <a:xfrm>
            <a:off x="11849100" y="0"/>
            <a:ext cx="6438900" cy="10287000"/>
          </a:xfrm>
          <a:prstGeom prst="rect">
            <a:avLst/>
          </a:prstGeom>
          <a:noFill/>
          <a:ln>
            <a:noFill/>
          </a:ln>
        </p:spPr>
      </p:pic>
      <p:pic>
        <p:nvPicPr>
          <p:cNvPr id="696" name="Google Shape;696;p57"/>
          <p:cNvPicPr preferRelativeResize="0"/>
          <p:nvPr/>
        </p:nvPicPr>
        <p:blipFill rotWithShape="1">
          <a:blip r:embed="rId7">
            <a:alphaModFix/>
          </a:blip>
          <a:srcRect b="0" l="0" r="0" t="0"/>
          <a:stretch/>
        </p:blipFill>
        <p:spPr>
          <a:xfrm>
            <a:off x="11849100" y="8439150"/>
            <a:ext cx="1847850" cy="1847850"/>
          </a:xfrm>
          <a:prstGeom prst="rect">
            <a:avLst/>
          </a:prstGeom>
          <a:noFill/>
          <a:ln>
            <a:noFill/>
          </a:ln>
        </p:spPr>
      </p:pic>
      <p:pic>
        <p:nvPicPr>
          <p:cNvPr id="697" name="Google Shape;697;p57"/>
          <p:cNvPicPr preferRelativeResize="0"/>
          <p:nvPr/>
        </p:nvPicPr>
        <p:blipFill rotWithShape="1">
          <a:blip r:embed="rId8">
            <a:alphaModFix/>
          </a:blip>
          <a:srcRect b="0" l="0" r="0" t="0"/>
          <a:stretch/>
        </p:blipFill>
        <p:spPr>
          <a:xfrm>
            <a:off x="762000" y="2895600"/>
            <a:ext cx="1371600" cy="1371600"/>
          </a:xfrm>
          <a:prstGeom prst="rect">
            <a:avLst/>
          </a:prstGeom>
          <a:noFill/>
          <a:ln>
            <a:noFill/>
          </a:ln>
        </p:spPr>
      </p:pic>
      <p:sp>
        <p:nvSpPr>
          <p:cNvPr id="698" name="Google Shape;698;p57"/>
          <p:cNvSpPr txBox="1"/>
          <p:nvPr/>
        </p:nvSpPr>
        <p:spPr>
          <a:xfrm>
            <a:off x="2316480" y="3181160"/>
            <a:ext cx="8767762" cy="39052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GENERATE STORY(PROMPT, OFFLINE)</a:t>
            </a:r>
            <a:endParaRPr/>
          </a:p>
        </p:txBody>
      </p:sp>
      <p:sp>
        <p:nvSpPr>
          <p:cNvPr id="699" name="Google Shape;699;p57"/>
          <p:cNvSpPr txBox="1"/>
          <p:nvPr/>
        </p:nvSpPr>
        <p:spPr>
          <a:xfrm>
            <a:off x="2316480" y="3638740"/>
            <a:ext cx="8767762" cy="352425"/>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800" u="none" cap="none" strike="noStrike">
                <a:solidFill>
                  <a:srgbClr val="1B1D21"/>
                </a:solidFill>
                <a:latin typeface="Manrope"/>
                <a:ea typeface="Manrope"/>
                <a:cs typeface="Manrope"/>
                <a:sym typeface="Manrope"/>
              </a:rPr>
              <a:t>uses selected model</a:t>
            </a:r>
            <a:endParaRPr/>
          </a:p>
        </p:txBody>
      </p:sp>
      <p:pic>
        <p:nvPicPr>
          <p:cNvPr id="700" name="Google Shape;700;p57"/>
          <p:cNvPicPr preferRelativeResize="0"/>
          <p:nvPr/>
        </p:nvPicPr>
        <p:blipFill rotWithShape="1">
          <a:blip r:embed="rId9">
            <a:alphaModFix/>
          </a:blip>
          <a:srcRect b="0" l="0" r="0" t="0"/>
          <a:stretch/>
        </p:blipFill>
        <p:spPr>
          <a:xfrm>
            <a:off x="762000" y="4457700"/>
            <a:ext cx="1371600" cy="1371600"/>
          </a:xfrm>
          <a:prstGeom prst="rect">
            <a:avLst/>
          </a:prstGeom>
          <a:noFill/>
          <a:ln>
            <a:noFill/>
          </a:ln>
        </p:spPr>
      </p:pic>
      <p:sp>
        <p:nvSpPr>
          <p:cNvPr id="701" name="Google Shape;701;p57"/>
          <p:cNvSpPr txBox="1"/>
          <p:nvPr/>
        </p:nvSpPr>
        <p:spPr>
          <a:xfrm>
            <a:off x="2316480" y="4743260"/>
            <a:ext cx="8767762" cy="390525"/>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100" u="none" cap="none" strike="noStrike">
                <a:solidFill>
                  <a:srgbClr val="1B1D21"/>
                </a:solidFill>
                <a:latin typeface="Montserrat SemiBold"/>
                <a:ea typeface="Montserrat SemiBold"/>
                <a:cs typeface="Montserrat SemiBold"/>
                <a:sym typeface="Montserrat SemiBold"/>
              </a:rPr>
              <a:t>REPOSITORY HOLDS BOTH ONLINE &amp; OFFLINE MODELS</a:t>
            </a:r>
            <a:endParaRPr/>
          </a:p>
        </p:txBody>
      </p:sp>
      <p:pic>
        <p:nvPicPr>
          <p:cNvPr id="702" name="Google Shape;702;p57"/>
          <p:cNvPicPr preferRelativeResize="0"/>
          <p:nvPr/>
        </p:nvPicPr>
        <p:blipFill rotWithShape="1">
          <a:blip r:embed="rId10">
            <a:alphaModFix/>
          </a:blip>
          <a:srcRect b="0" l="0" r="0" t="0"/>
          <a:stretch/>
        </p:blipFill>
        <p:spPr>
          <a:xfrm>
            <a:off x="762000" y="6019800"/>
            <a:ext cx="1371600" cy="1371600"/>
          </a:xfrm>
          <a:prstGeom prst="rect">
            <a:avLst/>
          </a:prstGeom>
          <a:noFill/>
          <a:ln>
            <a:noFill/>
          </a:ln>
        </p:spPr>
      </p:pic>
      <p:sp>
        <p:nvSpPr>
          <p:cNvPr id="703" name="Google Shape;703;p57"/>
          <p:cNvSpPr txBox="1"/>
          <p:nvPr/>
        </p:nvSpPr>
        <p:spPr>
          <a:xfrm>
            <a:off x="2316480" y="6305360"/>
            <a:ext cx="8767800" cy="3231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lang="en-US" sz="2100">
                <a:solidFill>
                  <a:srgbClr val="1B1D21"/>
                </a:solidFill>
                <a:latin typeface="Montserrat SemiBold"/>
                <a:ea typeface="Montserrat SemiBold"/>
                <a:cs typeface="Montserrat SemiBold"/>
                <a:sym typeface="Montserrat SemiBold"/>
              </a:rPr>
              <a:t>REPOSITORY</a:t>
            </a:r>
            <a:r>
              <a:rPr lang="en-US" sz="2100">
                <a:solidFill>
                  <a:srgbClr val="1B1D21"/>
                </a:solidFill>
                <a:latin typeface="Montserrat SemiBold"/>
                <a:ea typeface="Montserrat SemiBold"/>
                <a:cs typeface="Montserrat SemiBold"/>
                <a:sym typeface="Montserrat SemiBold"/>
              </a:rPr>
              <a:t>/</a:t>
            </a:r>
            <a:r>
              <a:rPr b="0" i="0" lang="en-US" sz="2100" u="none" cap="none" strike="noStrike">
                <a:solidFill>
                  <a:srgbClr val="1B1D21"/>
                </a:solidFill>
                <a:latin typeface="Montserrat SemiBold"/>
                <a:ea typeface="Montserrat SemiBold"/>
                <a:cs typeface="Montserrat SemiBold"/>
                <a:sym typeface="Montserrat SemiBold"/>
              </a:rPr>
              <a:t>USECASE RELAYS READINESS STATUS TO UI</a:t>
            </a:r>
            <a:endParaRPr/>
          </a:p>
        </p:txBody>
      </p:sp>
      <p:sp>
        <p:nvSpPr>
          <p:cNvPr id="704" name="Google Shape;704;p57"/>
          <p:cNvSpPr txBox="1"/>
          <p:nvPr/>
        </p:nvSpPr>
        <p:spPr>
          <a:xfrm>
            <a:off x="12649200" y="727138"/>
            <a:ext cx="4872038" cy="1333500"/>
          </a:xfrm>
          <a:prstGeom prst="rect">
            <a:avLst/>
          </a:prstGeom>
          <a:noFill/>
          <a:ln>
            <a:noFill/>
          </a:ln>
        </p:spPr>
        <p:txBody>
          <a:bodyPr anchorCtr="0" anchor="t" bIns="0" lIns="0" spcFirstLastPara="1" rIns="0" wrap="square" tIns="0">
            <a:spAutoFit/>
          </a:bodyPr>
          <a:lstStyle/>
          <a:p>
            <a:pPr indent="0" lvl="0" marL="0" marR="0" rtl="0" algn="r">
              <a:lnSpc>
                <a:spcPct val="125000"/>
              </a:lnSpc>
              <a:spcBef>
                <a:spcPts val="0"/>
              </a:spcBef>
              <a:spcAft>
                <a:spcPts val="0"/>
              </a:spcAft>
              <a:buNone/>
            </a:pPr>
            <a:r>
              <a:rPr b="0" i="0" lang="en-US" sz="4200" u="none" cap="none" strike="noStrike">
                <a:solidFill>
                  <a:srgbClr val="FFFFFF"/>
                </a:solidFill>
                <a:latin typeface="Montserrat Black"/>
                <a:ea typeface="Montserrat Black"/>
                <a:cs typeface="Montserrat Black"/>
                <a:sym typeface="Montserrat Black"/>
              </a:rPr>
              <a:t>REPOSITORY LOGIC</a:t>
            </a:r>
            <a:endParaRPr/>
          </a:p>
        </p:txBody>
      </p:sp>
      <p:pic>
        <p:nvPicPr>
          <p:cNvPr id="705" name="Google Shape;705;p57"/>
          <p:cNvPicPr preferRelativeResize="0"/>
          <p:nvPr/>
        </p:nvPicPr>
        <p:blipFill rotWithShape="1">
          <a:blip r:embed="rId11">
            <a:alphaModFix/>
          </a:blip>
          <a:srcRect b="0" l="0" r="0" t="0"/>
          <a:stretch/>
        </p:blipFill>
        <p:spPr>
          <a:xfrm>
            <a:off x="15354776" y="6507605"/>
            <a:ext cx="2933224" cy="377939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58"/>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711" name="Google Shape;711;p58"/>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712" name="Google Shape;712;p58"/>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713" name="Google Shape;713;p58"/>
          <p:cNvSpPr txBox="1"/>
          <p:nvPr/>
        </p:nvSpPr>
        <p:spPr>
          <a:xfrm>
            <a:off x="99625" y="183056"/>
            <a:ext cx="16721100" cy="11082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Full Repository Code</a:t>
            </a:r>
            <a:endParaRPr/>
          </a:p>
        </p:txBody>
      </p:sp>
      <p:pic>
        <p:nvPicPr>
          <p:cNvPr id="714" name="Google Shape;714;p58"/>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sp>
        <p:nvSpPr>
          <p:cNvPr id="715" name="Google Shape;715;p58"/>
          <p:cNvSpPr txBox="1"/>
          <p:nvPr/>
        </p:nvSpPr>
        <p:spPr>
          <a:xfrm>
            <a:off x="1547700" y="3296400"/>
            <a:ext cx="15192600" cy="369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class</a:t>
            </a:r>
            <a:r>
              <a:rPr lang="en-US" sz="1900">
                <a:solidFill>
                  <a:srgbClr val="9C27B0"/>
                </a:solidFill>
                <a:latin typeface="Roboto Mono"/>
                <a:ea typeface="Roboto Mono"/>
                <a:cs typeface="Roboto Mono"/>
                <a:sym typeface="Roboto Mono"/>
              </a:rPr>
              <a:t> StoryRepository</a:t>
            </a:r>
            <a:r>
              <a:rPr lang="en-US" sz="1900">
                <a:solidFill>
                  <a:srgbClr val="37474F"/>
                </a:solidFill>
                <a:latin typeface="Roboto Mono"/>
                <a:ea typeface="Roboto Mono"/>
                <a:cs typeface="Roboto Mono"/>
                <a:sym typeface="Roboto Mono"/>
              </a:rPr>
              <a:t>(</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    </a:t>
            </a:r>
            <a:r>
              <a:rPr b="1" lang="en-US" sz="1900">
                <a:solidFill>
                  <a:srgbClr val="3F51B5"/>
                </a:solidFill>
                <a:latin typeface="Roboto Mono"/>
                <a:ea typeface="Roboto Mono"/>
                <a:cs typeface="Roboto Mono"/>
                <a:sym typeface="Roboto Mono"/>
              </a:rPr>
              <a:t>private val</a:t>
            </a:r>
            <a:r>
              <a:rPr b="1" lang="en-US" sz="1900">
                <a:solidFill>
                  <a:srgbClr val="37474F"/>
                </a:solidFill>
                <a:latin typeface="Roboto Mono"/>
                <a:ea typeface="Roboto Mono"/>
                <a:cs typeface="Roboto Mono"/>
                <a:sym typeface="Roboto Mono"/>
              </a:rPr>
              <a:t> onlineModel: </a:t>
            </a:r>
            <a:r>
              <a:rPr b="1" lang="en-US" sz="1900">
                <a:solidFill>
                  <a:srgbClr val="9C27B0"/>
                </a:solidFill>
                <a:latin typeface="Roboto Mono"/>
                <a:ea typeface="Roboto Mono"/>
                <a:cs typeface="Roboto Mono"/>
                <a:sym typeface="Roboto Mono"/>
              </a:rPr>
              <a:t>GenerativeModel</a:t>
            </a:r>
            <a:r>
              <a:rPr b="1" lang="en-US" sz="1900">
                <a:solidFill>
                  <a:srgbClr val="37474F"/>
                </a:solidFill>
                <a:latin typeface="Roboto Mono"/>
                <a:ea typeface="Roboto Mono"/>
                <a:cs typeface="Roboto Mono"/>
                <a:sym typeface="Roboto Mono"/>
              </a:rPr>
              <a:t>,</a:t>
            </a:r>
            <a:endParaRPr b="1"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1900">
                <a:solidFill>
                  <a:srgbClr val="3F51B5"/>
                </a:solidFill>
                <a:latin typeface="Roboto Mono"/>
                <a:ea typeface="Roboto Mono"/>
                <a:cs typeface="Roboto Mono"/>
                <a:sym typeface="Roboto Mono"/>
              </a:rPr>
              <a:t>    private val</a:t>
            </a:r>
            <a:r>
              <a:rPr b="1" lang="en-US" sz="1900">
                <a:solidFill>
                  <a:srgbClr val="37474F"/>
                </a:solidFill>
                <a:latin typeface="Roboto Mono"/>
                <a:ea typeface="Roboto Mono"/>
                <a:cs typeface="Roboto Mono"/>
                <a:sym typeface="Roboto Mono"/>
              </a:rPr>
              <a:t> offlineModel: </a:t>
            </a:r>
            <a:r>
              <a:rPr b="1" lang="en-US" sz="1900">
                <a:solidFill>
                  <a:srgbClr val="9C27B0"/>
                </a:solidFill>
                <a:latin typeface="Roboto Mono"/>
                <a:ea typeface="Roboto Mono"/>
                <a:cs typeface="Roboto Mono"/>
                <a:sym typeface="Roboto Mono"/>
              </a:rPr>
              <a:t>GenerativeModel</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    val</a:t>
            </a:r>
            <a:r>
              <a:rPr lang="en-US" sz="1900">
                <a:solidFill>
                  <a:srgbClr val="37474F"/>
                </a:solidFill>
                <a:latin typeface="Roboto Mono"/>
                <a:ea typeface="Roboto Mono"/>
                <a:cs typeface="Roboto Mono"/>
                <a:sym typeface="Roboto Mono"/>
              </a:rPr>
              <a:t> isOfflineModelReady: </a:t>
            </a:r>
            <a:r>
              <a:rPr lang="en-US" sz="1900">
                <a:solidFill>
                  <a:srgbClr val="9C27B0"/>
                </a:solidFill>
                <a:latin typeface="Roboto Mono"/>
                <a:ea typeface="Roboto Mono"/>
                <a:cs typeface="Roboto Mono"/>
                <a:sym typeface="Roboto Mono"/>
              </a:rPr>
              <a:t>StateFlow</a:t>
            </a:r>
            <a:r>
              <a:rPr lang="en-US" sz="1900">
                <a:solidFill>
                  <a:srgbClr val="37474F"/>
                </a:solidFill>
                <a:latin typeface="Roboto Mono"/>
                <a:ea typeface="Roboto Mono"/>
                <a:cs typeface="Roboto Mono"/>
                <a:sym typeface="Roboto Mono"/>
              </a:rPr>
              <a:t>&lt;</a:t>
            </a:r>
            <a:r>
              <a:rPr lang="en-US" sz="1900">
                <a:solidFill>
                  <a:srgbClr val="9C27B0"/>
                </a:solidFill>
                <a:latin typeface="Roboto Mono"/>
                <a:ea typeface="Roboto Mono"/>
                <a:cs typeface="Roboto Mono"/>
                <a:sym typeface="Roboto Mono"/>
              </a:rPr>
              <a:t>Boolean</a:t>
            </a:r>
            <a:r>
              <a:rPr lang="en-US" sz="1900">
                <a:solidFill>
                  <a:srgbClr val="37474F"/>
                </a:solidFill>
                <a:latin typeface="Roboto Mono"/>
                <a:ea typeface="Roboto Mono"/>
                <a:cs typeface="Roboto Mono"/>
                <a:sym typeface="Roboto Mono"/>
              </a:rPr>
              <a:t>&gt; </a:t>
            </a:r>
            <a:r>
              <a:rPr lang="en-US" sz="1900">
                <a:solidFill>
                  <a:srgbClr val="3F51B5"/>
                </a:solidFill>
                <a:latin typeface="Roboto Mono"/>
                <a:ea typeface="Roboto Mono"/>
                <a:cs typeface="Roboto Mono"/>
                <a:sym typeface="Roboto Mono"/>
              </a:rPr>
              <a:t>=</a:t>
            </a:r>
            <a:r>
              <a:rPr lang="en-US" sz="1900">
                <a:solidFill>
                  <a:srgbClr val="37474F"/>
                </a:solidFill>
                <a:latin typeface="Roboto Mono"/>
                <a:ea typeface="Roboto Mono"/>
                <a:cs typeface="Roboto Mono"/>
                <a:sym typeface="Roboto Mono"/>
              </a:rPr>
              <a:t> offlineModel.isReady</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    suspend fun</a:t>
            </a:r>
            <a:r>
              <a:rPr lang="en-US" sz="1900">
                <a:solidFill>
                  <a:srgbClr val="9C27B0"/>
                </a:solidFill>
                <a:latin typeface="Roboto Mono"/>
                <a:ea typeface="Roboto Mono"/>
                <a:cs typeface="Roboto Mono"/>
                <a:sym typeface="Roboto Mono"/>
              </a:rPr>
              <a:t> generateStory</a:t>
            </a:r>
            <a:r>
              <a:rPr lang="en-US" sz="1900">
                <a:solidFill>
                  <a:srgbClr val="37474F"/>
                </a:solidFill>
                <a:latin typeface="Roboto Mono"/>
                <a:ea typeface="Roboto Mono"/>
                <a:cs typeface="Roboto Mono"/>
                <a:sym typeface="Roboto Mono"/>
              </a:rPr>
              <a:t>(prompt: </a:t>
            </a:r>
            <a:r>
              <a:rPr lang="en-US" sz="1900">
                <a:solidFill>
                  <a:srgbClr val="9C27B0"/>
                </a:solidFill>
                <a:latin typeface="Roboto Mono"/>
                <a:ea typeface="Roboto Mono"/>
                <a:cs typeface="Roboto Mono"/>
                <a:sym typeface="Roboto Mono"/>
              </a:rPr>
              <a:t>String</a:t>
            </a:r>
            <a:r>
              <a:rPr lang="en-US" sz="1900">
                <a:solidFill>
                  <a:srgbClr val="37474F"/>
                </a:solidFill>
                <a:latin typeface="Roboto Mono"/>
                <a:ea typeface="Roboto Mono"/>
                <a:cs typeface="Roboto Mono"/>
                <a:sym typeface="Roboto Mono"/>
              </a:rPr>
              <a:t>, offline: </a:t>
            </a:r>
            <a:r>
              <a:rPr lang="en-US" sz="1900">
                <a:solidFill>
                  <a:srgbClr val="9C27B0"/>
                </a:solidFill>
                <a:latin typeface="Roboto Mono"/>
                <a:ea typeface="Roboto Mono"/>
                <a:cs typeface="Roboto Mono"/>
                <a:sym typeface="Roboto Mono"/>
              </a:rPr>
              <a:t>Boolean</a:t>
            </a:r>
            <a:r>
              <a:rPr lang="en-US" sz="1900">
                <a:solidFill>
                  <a:srgbClr val="37474F"/>
                </a:solidFill>
                <a:latin typeface="Roboto Mono"/>
                <a:ea typeface="Roboto Mono"/>
                <a:cs typeface="Roboto Mono"/>
                <a:sym typeface="Roboto Mono"/>
              </a:rPr>
              <a:t>): </a:t>
            </a:r>
            <a:r>
              <a:rPr lang="en-US" sz="1900">
                <a:solidFill>
                  <a:srgbClr val="9C27B0"/>
                </a:solidFill>
                <a:latin typeface="Roboto Mono"/>
                <a:ea typeface="Roboto Mono"/>
                <a:cs typeface="Roboto Mono"/>
                <a:sym typeface="Roboto Mono"/>
              </a:rPr>
              <a:t>Result</a:t>
            </a:r>
            <a:r>
              <a:rPr lang="en-US" sz="1900">
                <a:solidFill>
                  <a:srgbClr val="37474F"/>
                </a:solidFill>
                <a:latin typeface="Roboto Mono"/>
                <a:ea typeface="Roboto Mono"/>
                <a:cs typeface="Roboto Mono"/>
                <a:sym typeface="Roboto Mono"/>
              </a:rPr>
              <a:t>&lt;</a:t>
            </a:r>
            <a:r>
              <a:rPr lang="en-US" sz="1900">
                <a:solidFill>
                  <a:srgbClr val="9C27B0"/>
                </a:solidFill>
                <a:latin typeface="Roboto Mono"/>
                <a:ea typeface="Roboto Mono"/>
                <a:cs typeface="Roboto Mono"/>
                <a:sym typeface="Roboto Mono"/>
              </a:rPr>
              <a:t>String</a:t>
            </a:r>
            <a:r>
              <a:rPr lang="en-US" sz="1900">
                <a:solidFill>
                  <a:srgbClr val="37474F"/>
                </a:solidFill>
                <a:latin typeface="Roboto Mono"/>
                <a:ea typeface="Roboto Mono"/>
                <a:cs typeface="Roboto Mono"/>
                <a:sym typeface="Roboto Mono"/>
              </a:rPr>
              <a:t>&gt; {</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        val</a:t>
            </a:r>
            <a:r>
              <a:rPr lang="en-US" sz="1900">
                <a:solidFill>
                  <a:srgbClr val="37474F"/>
                </a:solidFill>
                <a:latin typeface="Roboto Mono"/>
                <a:ea typeface="Roboto Mono"/>
                <a:cs typeface="Roboto Mono"/>
                <a:sym typeface="Roboto Mono"/>
              </a:rPr>
              <a:t> model </a:t>
            </a:r>
            <a:r>
              <a:rPr lang="en-US" sz="1900">
                <a:solidFill>
                  <a:srgbClr val="3F51B5"/>
                </a:solidFill>
                <a:latin typeface="Roboto Mono"/>
                <a:ea typeface="Roboto Mono"/>
                <a:cs typeface="Roboto Mono"/>
                <a:sym typeface="Roboto Mono"/>
              </a:rPr>
              <a:t>= if</a:t>
            </a:r>
            <a:r>
              <a:rPr lang="en-US" sz="1900">
                <a:solidFill>
                  <a:srgbClr val="37474F"/>
                </a:solidFill>
                <a:latin typeface="Roboto Mono"/>
                <a:ea typeface="Roboto Mono"/>
                <a:cs typeface="Roboto Mono"/>
                <a:sym typeface="Roboto Mono"/>
              </a:rPr>
              <a:t> (offline) offlineModel </a:t>
            </a:r>
            <a:r>
              <a:rPr lang="en-US" sz="1900">
                <a:solidFill>
                  <a:srgbClr val="3F51B5"/>
                </a:solidFill>
                <a:latin typeface="Roboto Mono"/>
                <a:ea typeface="Roboto Mono"/>
                <a:cs typeface="Roboto Mono"/>
                <a:sym typeface="Roboto Mono"/>
              </a:rPr>
              <a:t>else</a:t>
            </a:r>
            <a:r>
              <a:rPr lang="en-US" sz="1900">
                <a:solidFill>
                  <a:srgbClr val="37474F"/>
                </a:solidFill>
                <a:latin typeface="Roboto Mono"/>
                <a:ea typeface="Roboto Mono"/>
                <a:cs typeface="Roboto Mono"/>
                <a:sym typeface="Roboto Mono"/>
              </a:rPr>
              <a:t> onlineModel</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F51B5"/>
                </a:solidFill>
                <a:latin typeface="Roboto Mono"/>
                <a:ea typeface="Roboto Mono"/>
                <a:cs typeface="Roboto Mono"/>
                <a:sym typeface="Roboto Mono"/>
              </a:rPr>
              <a:t>        return</a:t>
            </a:r>
            <a:r>
              <a:rPr lang="en-US" sz="1900">
                <a:solidFill>
                  <a:srgbClr val="37474F"/>
                </a:solidFill>
                <a:latin typeface="Roboto Mono"/>
                <a:ea typeface="Roboto Mono"/>
                <a:cs typeface="Roboto Mono"/>
                <a:sym typeface="Roboto Mono"/>
              </a:rPr>
              <a:t> model.</a:t>
            </a:r>
            <a:r>
              <a:rPr lang="en-US" sz="1900">
                <a:solidFill>
                  <a:srgbClr val="9C27B0"/>
                </a:solidFill>
                <a:latin typeface="Roboto Mono"/>
                <a:ea typeface="Roboto Mono"/>
                <a:cs typeface="Roboto Mono"/>
                <a:sym typeface="Roboto Mono"/>
              </a:rPr>
              <a:t>generateStory</a:t>
            </a:r>
            <a:r>
              <a:rPr lang="en-US" sz="1900">
                <a:solidFill>
                  <a:srgbClr val="37474F"/>
                </a:solidFill>
                <a:latin typeface="Roboto Mono"/>
                <a:ea typeface="Roboto Mono"/>
                <a:cs typeface="Roboto Mono"/>
                <a:sym typeface="Roboto Mono"/>
              </a:rPr>
              <a:t>(prompt)</a:t>
            </a:r>
            <a:endParaRPr sz="1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1900">
                <a:solidFill>
                  <a:srgbClr val="37474F"/>
                </a:solidFill>
                <a:latin typeface="Roboto Mono"/>
                <a:ea typeface="Roboto Mono"/>
                <a:cs typeface="Roboto Mono"/>
                <a:sym typeface="Roboto Mono"/>
              </a:rPr>
              <a:t>    }</a:t>
            </a:r>
            <a:endParaRPr sz="1900">
              <a:solidFill>
                <a:schemeClr val="dk1"/>
              </a:solidFill>
              <a:latin typeface="Roboto Mono"/>
              <a:ea typeface="Roboto Mono"/>
              <a:cs typeface="Roboto Mono"/>
              <a:sym typeface="Roboto Mono"/>
            </a:endParaRPr>
          </a:p>
          <a:p>
            <a:pPr indent="0" lvl="0" marL="0" rtl="0" algn="l">
              <a:lnSpc>
                <a:spcPct val="148026"/>
              </a:lnSpc>
              <a:spcBef>
                <a:spcPts val="0"/>
              </a:spcBef>
              <a:spcAft>
                <a:spcPts val="0"/>
              </a:spcAft>
              <a:buNone/>
            </a:pPr>
            <a:r>
              <a:rPr lang="en-US" sz="1900">
                <a:solidFill>
                  <a:srgbClr val="37474F"/>
                </a:solidFill>
                <a:latin typeface="Roboto Mono"/>
                <a:ea typeface="Roboto Mono"/>
                <a:cs typeface="Roboto Mono"/>
                <a:sym typeface="Roboto Mono"/>
              </a:rPr>
              <a:t>}</a:t>
            </a:r>
            <a:endParaRPr sz="1900">
              <a:solidFill>
                <a:srgbClr val="37474F"/>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pic>
        <p:nvPicPr>
          <p:cNvPr id="720" name="Google Shape;720;p59"/>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721" name="Google Shape;721;p59"/>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722" name="Google Shape;722;p59"/>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723" name="Google Shape;723;p59"/>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sp>
        <p:nvSpPr>
          <p:cNvPr id="724" name="Google Shape;724;p59"/>
          <p:cNvSpPr txBox="1"/>
          <p:nvPr/>
        </p:nvSpPr>
        <p:spPr>
          <a:xfrm>
            <a:off x="6781800" y="733425"/>
            <a:ext cx="107775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Gemini Nano</a:t>
            </a:r>
            <a:endParaRPr/>
          </a:p>
        </p:txBody>
      </p:sp>
      <p:pic>
        <p:nvPicPr>
          <p:cNvPr id="725" name="Google Shape;725;p59" title="Screenshot 2025-04-24 at 9.53.58 PM.png"/>
          <p:cNvPicPr preferRelativeResize="0"/>
          <p:nvPr/>
        </p:nvPicPr>
        <p:blipFill>
          <a:blip r:embed="rId7">
            <a:alphaModFix/>
          </a:blip>
          <a:stretch>
            <a:fillRect/>
          </a:stretch>
        </p:blipFill>
        <p:spPr>
          <a:xfrm>
            <a:off x="3487525" y="1853475"/>
            <a:ext cx="11312950" cy="8433526"/>
          </a:xfrm>
          <a:prstGeom prst="rect">
            <a:avLst/>
          </a:prstGeom>
          <a:noFill/>
          <a:ln>
            <a:noFill/>
          </a:ln>
        </p:spPr>
      </p:pic>
      <p:pic>
        <p:nvPicPr>
          <p:cNvPr id="726" name="Google Shape;726;p59"/>
          <p:cNvPicPr preferRelativeResize="0"/>
          <p:nvPr/>
        </p:nvPicPr>
        <p:blipFill rotWithShape="1">
          <a:blip r:embed="rId8">
            <a:alphaModFix/>
          </a:blip>
          <a:srcRect b="0" l="0" r="0" t="0"/>
          <a:stretch/>
        </p:blipFill>
        <p:spPr>
          <a:xfrm>
            <a:off x="0" y="7302698"/>
            <a:ext cx="3586162" cy="2984302"/>
          </a:xfrm>
          <a:prstGeom prst="rect">
            <a:avLst/>
          </a:prstGeom>
          <a:noFill/>
          <a:ln>
            <a:noFill/>
          </a:ln>
        </p:spPr>
      </p:pic>
      <p:pic>
        <p:nvPicPr>
          <p:cNvPr id="727" name="Google Shape;727;p59"/>
          <p:cNvPicPr preferRelativeResize="0"/>
          <p:nvPr/>
        </p:nvPicPr>
        <p:blipFill rotWithShape="1">
          <a:blip r:embed="rId9">
            <a:alphaModFix/>
          </a:blip>
          <a:srcRect b="0" l="0" r="0" t="0"/>
          <a:stretch/>
        </p:blipFill>
        <p:spPr>
          <a:xfrm>
            <a:off x="14249876" y="0"/>
            <a:ext cx="4038124" cy="349476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60"/>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733" name="Google Shape;733;p60"/>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734" name="Google Shape;734;p60"/>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735" name="Google Shape;735;p60"/>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sp>
        <p:nvSpPr>
          <p:cNvPr id="736" name="Google Shape;736;p60"/>
          <p:cNvSpPr txBox="1"/>
          <p:nvPr/>
        </p:nvSpPr>
        <p:spPr>
          <a:xfrm>
            <a:off x="6781800" y="733425"/>
            <a:ext cx="107775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Gemini Nano</a:t>
            </a:r>
            <a:endParaRPr/>
          </a:p>
        </p:txBody>
      </p:sp>
      <p:pic>
        <p:nvPicPr>
          <p:cNvPr id="737" name="Google Shape;737;p60"/>
          <p:cNvPicPr preferRelativeResize="0"/>
          <p:nvPr/>
        </p:nvPicPr>
        <p:blipFill rotWithShape="1">
          <a:blip r:embed="rId7">
            <a:alphaModFix/>
          </a:blip>
          <a:srcRect b="0" l="0" r="0" t="0"/>
          <a:stretch/>
        </p:blipFill>
        <p:spPr>
          <a:xfrm>
            <a:off x="0" y="7302698"/>
            <a:ext cx="3586162" cy="2984302"/>
          </a:xfrm>
          <a:prstGeom prst="rect">
            <a:avLst/>
          </a:prstGeom>
          <a:noFill/>
          <a:ln>
            <a:noFill/>
          </a:ln>
        </p:spPr>
      </p:pic>
      <p:pic>
        <p:nvPicPr>
          <p:cNvPr id="738" name="Google Shape;738;p60"/>
          <p:cNvPicPr preferRelativeResize="0"/>
          <p:nvPr/>
        </p:nvPicPr>
        <p:blipFill rotWithShape="1">
          <a:blip r:embed="rId8">
            <a:alphaModFix/>
          </a:blip>
          <a:srcRect b="0" l="0" r="0" t="0"/>
          <a:stretch/>
        </p:blipFill>
        <p:spPr>
          <a:xfrm>
            <a:off x="14249876" y="0"/>
            <a:ext cx="4038124" cy="3494769"/>
          </a:xfrm>
          <a:prstGeom prst="rect">
            <a:avLst/>
          </a:prstGeom>
          <a:noFill/>
          <a:ln>
            <a:noFill/>
          </a:ln>
        </p:spPr>
      </p:pic>
      <p:pic>
        <p:nvPicPr>
          <p:cNvPr id="739" name="Google Shape;739;p60"/>
          <p:cNvPicPr preferRelativeResize="0"/>
          <p:nvPr/>
        </p:nvPicPr>
        <p:blipFill>
          <a:blip r:embed="rId9">
            <a:alphaModFix/>
          </a:blip>
          <a:stretch>
            <a:fillRect/>
          </a:stretch>
        </p:blipFill>
        <p:spPr>
          <a:xfrm>
            <a:off x="1985550" y="2428802"/>
            <a:ext cx="14316900" cy="5429400"/>
          </a:xfrm>
          <a:prstGeom prst="roundRect">
            <a:avLst>
              <a:gd fmla="val 5539" name="adj"/>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61"/>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745" name="Google Shape;745;p61"/>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746" name="Google Shape;746;p61"/>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747" name="Google Shape;747;p61"/>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sp>
        <p:nvSpPr>
          <p:cNvPr id="748" name="Google Shape;748;p61"/>
          <p:cNvSpPr txBox="1"/>
          <p:nvPr/>
        </p:nvSpPr>
        <p:spPr>
          <a:xfrm>
            <a:off x="6781800" y="733425"/>
            <a:ext cx="107775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Gemini Nano</a:t>
            </a:r>
            <a:endParaRPr/>
          </a:p>
        </p:txBody>
      </p:sp>
      <p:pic>
        <p:nvPicPr>
          <p:cNvPr id="749" name="Google Shape;749;p61"/>
          <p:cNvPicPr preferRelativeResize="0"/>
          <p:nvPr/>
        </p:nvPicPr>
        <p:blipFill rotWithShape="1">
          <a:blip r:embed="rId7">
            <a:alphaModFix/>
          </a:blip>
          <a:srcRect b="0" l="0" r="0" t="0"/>
          <a:stretch/>
        </p:blipFill>
        <p:spPr>
          <a:xfrm>
            <a:off x="0" y="7302698"/>
            <a:ext cx="3586162" cy="2984302"/>
          </a:xfrm>
          <a:prstGeom prst="rect">
            <a:avLst/>
          </a:prstGeom>
          <a:noFill/>
          <a:ln>
            <a:noFill/>
          </a:ln>
        </p:spPr>
      </p:pic>
      <p:pic>
        <p:nvPicPr>
          <p:cNvPr id="750" name="Google Shape;750;p61"/>
          <p:cNvPicPr preferRelativeResize="0"/>
          <p:nvPr/>
        </p:nvPicPr>
        <p:blipFill rotWithShape="1">
          <a:blip r:embed="rId8">
            <a:alphaModFix/>
          </a:blip>
          <a:srcRect b="0" l="0" r="0" t="0"/>
          <a:stretch/>
        </p:blipFill>
        <p:spPr>
          <a:xfrm>
            <a:off x="14249876" y="0"/>
            <a:ext cx="4038124" cy="3494769"/>
          </a:xfrm>
          <a:prstGeom prst="rect">
            <a:avLst/>
          </a:prstGeom>
          <a:noFill/>
          <a:ln>
            <a:noFill/>
          </a:ln>
        </p:spPr>
      </p:pic>
      <p:pic>
        <p:nvPicPr>
          <p:cNvPr id="751" name="Google Shape;751;p61" title="gemini_nano_demo_call_notes.mp4">
            <a:hlinkClick r:id="rId9"/>
          </p:cNvPr>
          <p:cNvPicPr preferRelativeResize="0"/>
          <p:nvPr/>
        </p:nvPicPr>
        <p:blipFill>
          <a:blip r:embed="rId10">
            <a:alphaModFix/>
          </a:blip>
          <a:stretch>
            <a:fillRect/>
          </a:stretch>
        </p:blipFill>
        <p:spPr>
          <a:xfrm>
            <a:off x="1466700" y="1650032"/>
            <a:ext cx="15354600" cy="8636968"/>
          </a:xfrm>
          <a:prstGeom prst="rect">
            <a:avLst/>
          </a:prstGeom>
          <a:noFill/>
          <a:ln>
            <a:noFill/>
          </a:ln>
        </p:spPr>
      </p:pic>
      <p:sp>
        <p:nvSpPr>
          <p:cNvPr id="752" name="Google Shape;752;p61"/>
          <p:cNvSpPr txBox="1"/>
          <p:nvPr/>
        </p:nvSpPr>
        <p:spPr>
          <a:xfrm>
            <a:off x="1466700" y="9688625"/>
            <a:ext cx="14546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chemeClr val="dk1"/>
                </a:solidFill>
                <a:latin typeface="Manrope"/>
                <a:ea typeface="Manrope"/>
                <a:cs typeface="Manrope"/>
                <a:sym typeface="Manrope"/>
              </a:rPr>
              <a:t>Source: https://deepmind.google/technologies/gemini/nano/</a:t>
            </a:r>
            <a:endParaRPr sz="2500">
              <a:solidFill>
                <a:schemeClr val="dk1"/>
              </a:solidFill>
              <a:latin typeface="Manrope"/>
              <a:ea typeface="Manrope"/>
              <a:cs typeface="Manrope"/>
              <a:sym typeface="Manro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7"/>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34" name="Google Shape;134;p17"/>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35" name="Google Shape;135;p17"/>
          <p:cNvPicPr preferRelativeResize="0"/>
          <p:nvPr/>
        </p:nvPicPr>
        <p:blipFill rotWithShape="1">
          <a:blip r:embed="rId5">
            <a:alphaModFix/>
          </a:blip>
          <a:srcRect b="0" l="0" r="0" t="0"/>
          <a:stretch/>
        </p:blipFill>
        <p:spPr>
          <a:xfrm>
            <a:off x="0" y="7705874"/>
            <a:ext cx="2362200" cy="2581126"/>
          </a:xfrm>
          <a:prstGeom prst="rect">
            <a:avLst/>
          </a:prstGeom>
          <a:noFill/>
          <a:ln>
            <a:noFill/>
          </a:ln>
        </p:spPr>
      </p:pic>
      <p:pic>
        <p:nvPicPr>
          <p:cNvPr id="136" name="Google Shape;136;p17"/>
          <p:cNvPicPr preferRelativeResize="0"/>
          <p:nvPr/>
        </p:nvPicPr>
        <p:blipFill rotWithShape="1">
          <a:blip r:embed="rId6">
            <a:alphaModFix/>
          </a:blip>
          <a:srcRect b="0" l="0" r="0" t="0"/>
          <a:stretch/>
        </p:blipFill>
        <p:spPr>
          <a:xfrm>
            <a:off x="15564888" y="0"/>
            <a:ext cx="2723108" cy="2876550"/>
          </a:xfrm>
          <a:prstGeom prst="rect">
            <a:avLst/>
          </a:prstGeom>
          <a:noFill/>
          <a:ln>
            <a:noFill/>
          </a:ln>
        </p:spPr>
      </p:pic>
      <p:sp>
        <p:nvSpPr>
          <p:cNvPr id="137" name="Google Shape;137;p17"/>
          <p:cNvSpPr txBox="1"/>
          <p:nvPr/>
        </p:nvSpPr>
        <p:spPr>
          <a:xfrm>
            <a:off x="762000" y="733425"/>
            <a:ext cx="15197138" cy="676275"/>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200" u="none" cap="none" strike="noStrike">
                <a:solidFill>
                  <a:srgbClr val="1B1D21"/>
                </a:solidFill>
                <a:latin typeface="Montserrat Black"/>
                <a:ea typeface="Montserrat Black"/>
                <a:cs typeface="Montserrat Black"/>
                <a:sym typeface="Montserrat Black"/>
              </a:rPr>
              <a:t>WHY THIS TALK?</a:t>
            </a:r>
            <a:endParaRPr/>
          </a:p>
        </p:txBody>
      </p:sp>
      <p:sp>
        <p:nvSpPr>
          <p:cNvPr id="138" name="Google Shape;138;p17"/>
          <p:cNvSpPr txBox="1"/>
          <p:nvPr/>
        </p:nvSpPr>
        <p:spPr>
          <a:xfrm>
            <a:off x="762000" y="2426698"/>
            <a:ext cx="14693700" cy="6556200"/>
          </a:xfrm>
          <a:prstGeom prst="rect">
            <a:avLst/>
          </a:prstGeom>
          <a:noFill/>
          <a:ln>
            <a:noFill/>
          </a:ln>
        </p:spPr>
        <p:txBody>
          <a:bodyPr anchorCtr="0" anchor="t" bIns="91425" lIns="91425" spcFirstLastPara="1" rIns="91425" wrap="square" tIns="91425">
            <a:normAutofit/>
          </a:bodyPr>
          <a:lstStyle/>
          <a:p>
            <a:pPr indent="-463550" lvl="0" marL="457200" rtl="0" algn="l">
              <a:lnSpc>
                <a:spcPct val="200000"/>
              </a:lnSpc>
              <a:spcBef>
                <a:spcPts val="1200"/>
              </a:spcBef>
              <a:spcAft>
                <a:spcPts val="0"/>
              </a:spcAft>
              <a:buClr>
                <a:schemeClr val="dk1"/>
              </a:buClr>
              <a:buSzPts val="3700"/>
              <a:buFont typeface="Manrope"/>
              <a:buChar char="●"/>
            </a:pPr>
            <a:r>
              <a:rPr lang="en-US" sz="3700">
                <a:solidFill>
                  <a:schemeClr val="dk1"/>
                </a:solidFill>
                <a:latin typeface="Manrope"/>
                <a:ea typeface="Manrope"/>
                <a:cs typeface="Manrope"/>
                <a:sym typeface="Manrope"/>
              </a:rPr>
              <a:t>GenAI is hot</a:t>
            </a:r>
            <a:endParaRPr sz="3700">
              <a:solidFill>
                <a:schemeClr val="dk1"/>
              </a:solidFill>
              <a:latin typeface="Manrope"/>
              <a:ea typeface="Manrope"/>
              <a:cs typeface="Manrope"/>
              <a:sym typeface="Manrope"/>
            </a:endParaRPr>
          </a:p>
          <a:p>
            <a:pPr indent="-463550" lvl="0" marL="457200" rtl="0" algn="l">
              <a:lnSpc>
                <a:spcPct val="200000"/>
              </a:lnSpc>
              <a:spcBef>
                <a:spcPts val="0"/>
              </a:spcBef>
              <a:spcAft>
                <a:spcPts val="0"/>
              </a:spcAft>
              <a:buClr>
                <a:schemeClr val="dk1"/>
              </a:buClr>
              <a:buSzPts val="3700"/>
              <a:buFont typeface="Manrope"/>
              <a:buChar char="●"/>
            </a:pPr>
            <a:r>
              <a:rPr lang="en-US" sz="3700">
                <a:solidFill>
                  <a:schemeClr val="dk1"/>
                </a:solidFill>
                <a:latin typeface="Manrope"/>
                <a:ea typeface="Manrope"/>
                <a:cs typeface="Manrope"/>
                <a:sym typeface="Manrope"/>
              </a:rPr>
              <a:t>Gemini API, Gemini Nano (Experimental) and Gemma models allow apps to use AI easily</a:t>
            </a:r>
            <a:endParaRPr sz="3700">
              <a:solidFill>
                <a:schemeClr val="dk1"/>
              </a:solidFill>
              <a:latin typeface="Manrope"/>
              <a:ea typeface="Manrope"/>
              <a:cs typeface="Manrope"/>
              <a:sym typeface="Manrope"/>
            </a:endParaRPr>
          </a:p>
          <a:p>
            <a:pPr indent="-463550" lvl="0" marL="457200" rtl="0" algn="l">
              <a:lnSpc>
                <a:spcPct val="200000"/>
              </a:lnSpc>
              <a:spcBef>
                <a:spcPts val="0"/>
              </a:spcBef>
              <a:spcAft>
                <a:spcPts val="0"/>
              </a:spcAft>
              <a:buClr>
                <a:schemeClr val="dk1"/>
              </a:buClr>
              <a:buSzPts val="3700"/>
              <a:buFont typeface="Manrope"/>
              <a:buChar char="●"/>
            </a:pPr>
            <a:r>
              <a:rPr lang="en-US" sz="3700">
                <a:solidFill>
                  <a:schemeClr val="dk1"/>
                </a:solidFill>
                <a:latin typeface="Manrope"/>
                <a:ea typeface="Manrope"/>
                <a:cs typeface="Manrope"/>
                <a:sym typeface="Manrope"/>
              </a:rPr>
              <a:t>KMP lets us build once for Android, iOS, Web &amp; More</a:t>
            </a:r>
            <a:endParaRPr sz="3700">
              <a:solidFill>
                <a:schemeClr val="dk1"/>
              </a:solidFill>
              <a:latin typeface="Manrope"/>
              <a:ea typeface="Manrope"/>
              <a:cs typeface="Manrope"/>
              <a:sym typeface="Manrope"/>
            </a:endParaRPr>
          </a:p>
          <a:p>
            <a:pPr indent="-463550" lvl="0" marL="457200" rtl="0" algn="l">
              <a:lnSpc>
                <a:spcPct val="200000"/>
              </a:lnSpc>
              <a:spcBef>
                <a:spcPts val="0"/>
              </a:spcBef>
              <a:spcAft>
                <a:spcPts val="0"/>
              </a:spcAft>
              <a:buClr>
                <a:schemeClr val="dk1"/>
              </a:buClr>
              <a:buSzPts val="3700"/>
              <a:buFont typeface="Manrope"/>
              <a:buChar char="●"/>
            </a:pPr>
            <a:r>
              <a:rPr lang="en-US" sz="3700">
                <a:solidFill>
                  <a:schemeClr val="dk1"/>
                </a:solidFill>
                <a:latin typeface="Manrope"/>
                <a:ea typeface="Manrope"/>
                <a:cs typeface="Manrope"/>
                <a:sym typeface="Manrope"/>
              </a:rPr>
              <a:t>We'll walk through real code &amp; gotchas</a:t>
            </a:r>
            <a:endParaRPr sz="3700">
              <a:solidFill>
                <a:schemeClr val="dk1"/>
              </a:solidFill>
              <a:latin typeface="Manrope"/>
              <a:ea typeface="Manrope"/>
              <a:cs typeface="Manrope"/>
              <a:sym typeface="Manrop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pic>
        <p:nvPicPr>
          <p:cNvPr id="757" name="Google Shape;757;p62"/>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758" name="Google Shape;758;p62"/>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759" name="Google Shape;759;p62"/>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760" name="Google Shape;760;p62"/>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sp>
        <p:nvSpPr>
          <p:cNvPr id="761" name="Google Shape;761;p62"/>
          <p:cNvSpPr txBox="1"/>
          <p:nvPr/>
        </p:nvSpPr>
        <p:spPr>
          <a:xfrm>
            <a:off x="6781800" y="733425"/>
            <a:ext cx="107775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Gemini Nano</a:t>
            </a:r>
            <a:endParaRPr/>
          </a:p>
        </p:txBody>
      </p:sp>
      <p:pic>
        <p:nvPicPr>
          <p:cNvPr id="762" name="Google Shape;762;p62"/>
          <p:cNvPicPr preferRelativeResize="0"/>
          <p:nvPr/>
        </p:nvPicPr>
        <p:blipFill rotWithShape="1">
          <a:blip r:embed="rId7">
            <a:alphaModFix/>
          </a:blip>
          <a:srcRect b="0" l="0" r="0" t="0"/>
          <a:stretch/>
        </p:blipFill>
        <p:spPr>
          <a:xfrm>
            <a:off x="0" y="7302698"/>
            <a:ext cx="3586162" cy="2984302"/>
          </a:xfrm>
          <a:prstGeom prst="rect">
            <a:avLst/>
          </a:prstGeom>
          <a:noFill/>
          <a:ln>
            <a:noFill/>
          </a:ln>
        </p:spPr>
      </p:pic>
      <p:pic>
        <p:nvPicPr>
          <p:cNvPr id="763" name="Google Shape;763;p62"/>
          <p:cNvPicPr preferRelativeResize="0"/>
          <p:nvPr/>
        </p:nvPicPr>
        <p:blipFill rotWithShape="1">
          <a:blip r:embed="rId8">
            <a:alphaModFix/>
          </a:blip>
          <a:srcRect b="0" l="0" r="0" t="0"/>
          <a:stretch/>
        </p:blipFill>
        <p:spPr>
          <a:xfrm>
            <a:off x="14249876" y="0"/>
            <a:ext cx="4038124" cy="3494769"/>
          </a:xfrm>
          <a:prstGeom prst="rect">
            <a:avLst/>
          </a:prstGeom>
          <a:noFill/>
          <a:ln>
            <a:noFill/>
          </a:ln>
        </p:spPr>
      </p:pic>
      <p:pic>
        <p:nvPicPr>
          <p:cNvPr id="764" name="Google Shape;764;p62" title="gemini_nano_demo_pixel_screenshots.mp4">
            <a:hlinkClick r:id="rId9"/>
          </p:cNvPr>
          <p:cNvPicPr preferRelativeResize="0"/>
          <p:nvPr/>
        </p:nvPicPr>
        <p:blipFill>
          <a:blip r:embed="rId10">
            <a:alphaModFix/>
          </a:blip>
          <a:stretch>
            <a:fillRect/>
          </a:stretch>
        </p:blipFill>
        <p:spPr>
          <a:xfrm>
            <a:off x="1608875" y="1809975"/>
            <a:ext cx="15070248" cy="8477025"/>
          </a:xfrm>
          <a:prstGeom prst="rect">
            <a:avLst/>
          </a:prstGeom>
          <a:noFill/>
          <a:ln>
            <a:noFill/>
          </a:ln>
        </p:spPr>
      </p:pic>
      <p:sp>
        <p:nvSpPr>
          <p:cNvPr id="765" name="Google Shape;765;p62"/>
          <p:cNvSpPr txBox="1"/>
          <p:nvPr/>
        </p:nvSpPr>
        <p:spPr>
          <a:xfrm>
            <a:off x="1466700" y="9688625"/>
            <a:ext cx="145461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500">
                <a:solidFill>
                  <a:schemeClr val="dk1"/>
                </a:solidFill>
                <a:latin typeface="Manrope"/>
                <a:ea typeface="Manrope"/>
                <a:cs typeface="Manrope"/>
                <a:sym typeface="Manrope"/>
              </a:rPr>
              <a:t>Source: https://deepmind.google/technologies/gemini/nano/</a:t>
            </a:r>
            <a:endParaRPr sz="2500">
              <a:solidFill>
                <a:schemeClr val="dk1"/>
              </a:solidFill>
              <a:latin typeface="Manrope"/>
              <a:ea typeface="Manrope"/>
              <a:cs typeface="Manrope"/>
              <a:sym typeface="Manrop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1000"/>
                                        <p:tgtEl>
                                          <p:spTgt spid="7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63"/>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771" name="Google Shape;771;p63"/>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772" name="Google Shape;772;p63"/>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773" name="Google Shape;773;p63"/>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sp>
        <p:nvSpPr>
          <p:cNvPr id="774" name="Google Shape;774;p63"/>
          <p:cNvSpPr txBox="1"/>
          <p:nvPr/>
        </p:nvSpPr>
        <p:spPr>
          <a:xfrm>
            <a:off x="3755250" y="762000"/>
            <a:ext cx="10777500" cy="6465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Integrate </a:t>
            </a:r>
            <a:r>
              <a:rPr lang="en-US" sz="4200">
                <a:solidFill>
                  <a:srgbClr val="1B1D21"/>
                </a:solidFill>
                <a:latin typeface="Montserrat Black"/>
                <a:ea typeface="Montserrat Black"/>
                <a:cs typeface="Montserrat Black"/>
                <a:sym typeface="Montserrat Black"/>
              </a:rPr>
              <a:t>Gemini Nano</a:t>
            </a:r>
            <a:endParaRPr/>
          </a:p>
        </p:txBody>
      </p:sp>
      <p:pic>
        <p:nvPicPr>
          <p:cNvPr id="775" name="Google Shape;775;p63"/>
          <p:cNvPicPr preferRelativeResize="0"/>
          <p:nvPr/>
        </p:nvPicPr>
        <p:blipFill rotWithShape="1">
          <a:blip r:embed="rId7">
            <a:alphaModFix/>
          </a:blip>
          <a:srcRect b="0" l="0" r="0" t="0"/>
          <a:stretch/>
        </p:blipFill>
        <p:spPr>
          <a:xfrm>
            <a:off x="0" y="7302698"/>
            <a:ext cx="3586162" cy="2984302"/>
          </a:xfrm>
          <a:prstGeom prst="rect">
            <a:avLst/>
          </a:prstGeom>
          <a:noFill/>
          <a:ln>
            <a:noFill/>
          </a:ln>
        </p:spPr>
      </p:pic>
      <p:pic>
        <p:nvPicPr>
          <p:cNvPr id="776" name="Google Shape;776;p63"/>
          <p:cNvPicPr preferRelativeResize="0"/>
          <p:nvPr/>
        </p:nvPicPr>
        <p:blipFill rotWithShape="1">
          <a:blip r:embed="rId8">
            <a:alphaModFix/>
          </a:blip>
          <a:srcRect b="0" l="0" r="0" t="0"/>
          <a:stretch/>
        </p:blipFill>
        <p:spPr>
          <a:xfrm>
            <a:off x="14249876" y="0"/>
            <a:ext cx="4038124" cy="3494769"/>
          </a:xfrm>
          <a:prstGeom prst="rect">
            <a:avLst/>
          </a:prstGeom>
          <a:noFill/>
          <a:ln>
            <a:noFill/>
          </a:ln>
        </p:spPr>
      </p:pic>
      <p:sp>
        <p:nvSpPr>
          <p:cNvPr id="777" name="Google Shape;777;p63"/>
          <p:cNvSpPr txBox="1"/>
          <p:nvPr/>
        </p:nvSpPr>
        <p:spPr>
          <a:xfrm>
            <a:off x="3012750" y="4244596"/>
            <a:ext cx="12262500" cy="577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US" sz="2550">
                <a:solidFill>
                  <a:srgbClr val="9C27B0"/>
                </a:solidFill>
                <a:latin typeface="Roboto Mono"/>
                <a:ea typeface="Roboto Mono"/>
                <a:cs typeface="Roboto Mono"/>
                <a:sym typeface="Roboto Mono"/>
              </a:rPr>
              <a:t>implementation</a:t>
            </a:r>
            <a:r>
              <a:rPr lang="en-US" sz="2550">
                <a:solidFill>
                  <a:srgbClr val="37474F"/>
                </a:solidFill>
                <a:latin typeface="Roboto Mono"/>
                <a:ea typeface="Roboto Mono"/>
                <a:cs typeface="Roboto Mono"/>
                <a:sym typeface="Roboto Mono"/>
              </a:rPr>
              <a:t>(</a:t>
            </a:r>
            <a:r>
              <a:rPr lang="en-US" sz="2550">
                <a:solidFill>
                  <a:srgbClr val="388E3C"/>
                </a:solidFill>
                <a:latin typeface="Roboto Mono"/>
                <a:ea typeface="Roboto Mono"/>
                <a:cs typeface="Roboto Mono"/>
                <a:sym typeface="Roboto Mono"/>
              </a:rPr>
              <a:t>"com.google.ai.edge.aicore:aicore:0.0.1-exp01"</a:t>
            </a:r>
            <a:r>
              <a:rPr lang="en-US" sz="2550">
                <a:solidFill>
                  <a:srgbClr val="37474F"/>
                </a:solidFill>
                <a:latin typeface="Roboto Mono"/>
                <a:ea typeface="Roboto Mono"/>
                <a:cs typeface="Roboto Mono"/>
                <a:sym typeface="Roboto Mono"/>
              </a:rPr>
              <a:t>)</a:t>
            </a:r>
            <a:endParaRPr sz="2550">
              <a:solidFill>
                <a:srgbClr val="37474F"/>
              </a:solidFill>
              <a:latin typeface="Roboto Mono"/>
              <a:ea typeface="Roboto Mono"/>
              <a:cs typeface="Roboto Mono"/>
              <a:sym typeface="Roboto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pic>
        <p:nvPicPr>
          <p:cNvPr id="782" name="Google Shape;782;p64"/>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783" name="Google Shape;783;p64"/>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784" name="Google Shape;784;p64"/>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785" name="Google Shape;785;p64"/>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sp>
        <p:nvSpPr>
          <p:cNvPr id="786" name="Google Shape;786;p64"/>
          <p:cNvSpPr txBox="1"/>
          <p:nvPr/>
        </p:nvSpPr>
        <p:spPr>
          <a:xfrm>
            <a:off x="3755250" y="762000"/>
            <a:ext cx="10777500" cy="6465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Integrate Gemini Nano</a:t>
            </a:r>
            <a:endParaRPr/>
          </a:p>
        </p:txBody>
      </p:sp>
      <p:pic>
        <p:nvPicPr>
          <p:cNvPr id="787" name="Google Shape;787;p64"/>
          <p:cNvPicPr preferRelativeResize="0"/>
          <p:nvPr/>
        </p:nvPicPr>
        <p:blipFill rotWithShape="1">
          <a:blip r:embed="rId7">
            <a:alphaModFix/>
          </a:blip>
          <a:srcRect b="0" l="0" r="0" t="0"/>
          <a:stretch/>
        </p:blipFill>
        <p:spPr>
          <a:xfrm>
            <a:off x="0" y="7302698"/>
            <a:ext cx="3586162" cy="2984302"/>
          </a:xfrm>
          <a:prstGeom prst="rect">
            <a:avLst/>
          </a:prstGeom>
          <a:noFill/>
          <a:ln>
            <a:noFill/>
          </a:ln>
        </p:spPr>
      </p:pic>
      <p:pic>
        <p:nvPicPr>
          <p:cNvPr id="788" name="Google Shape;788;p64"/>
          <p:cNvPicPr preferRelativeResize="0"/>
          <p:nvPr/>
        </p:nvPicPr>
        <p:blipFill rotWithShape="1">
          <a:blip r:embed="rId8">
            <a:alphaModFix/>
          </a:blip>
          <a:srcRect b="0" l="0" r="0" t="0"/>
          <a:stretch/>
        </p:blipFill>
        <p:spPr>
          <a:xfrm>
            <a:off x="14249876" y="0"/>
            <a:ext cx="4038124" cy="3494769"/>
          </a:xfrm>
          <a:prstGeom prst="rect">
            <a:avLst/>
          </a:prstGeom>
          <a:noFill/>
          <a:ln>
            <a:noFill/>
          </a:ln>
        </p:spPr>
      </p:pic>
      <p:sp>
        <p:nvSpPr>
          <p:cNvPr id="789" name="Google Shape;789;p64"/>
          <p:cNvSpPr txBox="1"/>
          <p:nvPr/>
        </p:nvSpPr>
        <p:spPr>
          <a:xfrm>
            <a:off x="3473400" y="3677400"/>
            <a:ext cx="11341200" cy="29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val</a:t>
            </a:r>
            <a:r>
              <a:rPr lang="en-US" sz="2550">
                <a:solidFill>
                  <a:srgbClr val="37474F"/>
                </a:solidFill>
                <a:latin typeface="Roboto Mono"/>
                <a:ea typeface="Roboto Mono"/>
                <a:cs typeface="Roboto Mono"/>
                <a:sym typeface="Roboto Mono"/>
              </a:rPr>
              <a:t> generationConfig </a:t>
            </a:r>
            <a:r>
              <a:rPr lang="en-US" sz="2550">
                <a:solidFill>
                  <a:srgbClr val="3F51B5"/>
                </a:solidFill>
                <a:latin typeface="Roboto Mono"/>
                <a:ea typeface="Roboto Mono"/>
                <a:cs typeface="Roboto Mono"/>
                <a:sym typeface="Roboto Mono"/>
              </a:rPr>
              <a:t>=</a:t>
            </a:r>
            <a:r>
              <a:rPr lang="en-US" sz="2550">
                <a:solidFill>
                  <a:srgbClr val="9C27B0"/>
                </a:solidFill>
                <a:latin typeface="Roboto Mono"/>
                <a:ea typeface="Roboto Mono"/>
                <a:cs typeface="Roboto Mono"/>
                <a:sym typeface="Roboto Mono"/>
              </a:rPr>
              <a:t> generationConfig</a:t>
            </a: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context </a:t>
            </a:r>
            <a:r>
              <a:rPr lang="en-US" sz="2550">
                <a:solidFill>
                  <a:srgbClr val="3F51B5"/>
                </a:solidFill>
                <a:latin typeface="Roboto Mono"/>
                <a:ea typeface="Roboto Mono"/>
                <a:cs typeface="Roboto Mono"/>
                <a:sym typeface="Roboto Mono"/>
              </a:rPr>
              <a:t>=</a:t>
            </a:r>
            <a:r>
              <a:rPr lang="en-US" sz="2550">
                <a:solidFill>
                  <a:srgbClr val="37474F"/>
                </a:solidFill>
                <a:latin typeface="Roboto Mono"/>
                <a:ea typeface="Roboto Mono"/>
                <a:cs typeface="Roboto Mono"/>
                <a:sym typeface="Roboto Mono"/>
              </a:rPr>
              <a:t> ApplicationProvider.</a:t>
            </a:r>
            <a:r>
              <a:rPr lang="en-US" sz="2550">
                <a:solidFill>
                  <a:srgbClr val="9C27B0"/>
                </a:solidFill>
                <a:latin typeface="Roboto Mono"/>
                <a:ea typeface="Roboto Mono"/>
                <a:cs typeface="Roboto Mono"/>
                <a:sym typeface="Roboto Mono"/>
              </a:rPr>
              <a:t>getApplicationContext</a:t>
            </a: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temperature </a:t>
            </a:r>
            <a:r>
              <a:rPr lang="en-US" sz="2550">
                <a:solidFill>
                  <a:srgbClr val="3F51B5"/>
                </a:solidFill>
                <a:latin typeface="Roboto Mono"/>
                <a:ea typeface="Roboto Mono"/>
                <a:cs typeface="Roboto Mono"/>
                <a:sym typeface="Roboto Mono"/>
              </a:rPr>
              <a:t>=</a:t>
            </a:r>
            <a:r>
              <a:rPr lang="en-US" sz="2550">
                <a:solidFill>
                  <a:srgbClr val="C53929"/>
                </a:solidFill>
                <a:latin typeface="Roboto Mono"/>
                <a:ea typeface="Roboto Mono"/>
                <a:cs typeface="Roboto Mono"/>
                <a:sym typeface="Roboto Mono"/>
              </a:rPr>
              <a:t> 0.2f</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topK </a:t>
            </a:r>
            <a:r>
              <a:rPr lang="en-US" sz="2550">
                <a:solidFill>
                  <a:srgbClr val="3F51B5"/>
                </a:solidFill>
                <a:latin typeface="Roboto Mono"/>
                <a:ea typeface="Roboto Mono"/>
                <a:cs typeface="Roboto Mono"/>
                <a:sym typeface="Roboto Mono"/>
              </a:rPr>
              <a:t>=</a:t>
            </a:r>
            <a:r>
              <a:rPr lang="en-US" sz="2550">
                <a:solidFill>
                  <a:srgbClr val="C53929"/>
                </a:solidFill>
                <a:latin typeface="Roboto Mono"/>
                <a:ea typeface="Roboto Mono"/>
                <a:cs typeface="Roboto Mono"/>
                <a:sym typeface="Roboto Mono"/>
              </a:rPr>
              <a:t> 16</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maxOutputTokens </a:t>
            </a:r>
            <a:r>
              <a:rPr lang="en-US" sz="2550">
                <a:solidFill>
                  <a:srgbClr val="3F51B5"/>
                </a:solidFill>
                <a:latin typeface="Roboto Mono"/>
                <a:ea typeface="Roboto Mono"/>
                <a:cs typeface="Roboto Mono"/>
                <a:sym typeface="Roboto Mono"/>
              </a:rPr>
              <a:t>=</a:t>
            </a:r>
            <a:r>
              <a:rPr lang="en-US" sz="2550">
                <a:solidFill>
                  <a:srgbClr val="C53929"/>
                </a:solidFill>
                <a:latin typeface="Roboto Mono"/>
                <a:ea typeface="Roboto Mono"/>
                <a:cs typeface="Roboto Mono"/>
                <a:sym typeface="Roboto Mono"/>
              </a:rPr>
              <a:t> 256</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a:t>
            </a:r>
            <a:endParaRPr sz="25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550">
                <a:solidFill>
                  <a:srgbClr val="D81B60"/>
                </a:solidFill>
                <a:latin typeface="Roboto Mono"/>
                <a:ea typeface="Roboto Mono"/>
                <a:cs typeface="Roboto Mono"/>
                <a:sym typeface="Roboto Mono"/>
              </a:rPr>
              <a:t>//Pass it through DI</a:t>
            </a:r>
            <a:endParaRPr sz="2550">
              <a:solidFill>
                <a:srgbClr val="D81B60"/>
              </a:solidFill>
              <a:latin typeface="Roboto Mono"/>
              <a:ea typeface="Roboto Mono"/>
              <a:cs typeface="Roboto Mono"/>
              <a:sym typeface="Roboto Mon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pic>
        <p:nvPicPr>
          <p:cNvPr id="794" name="Google Shape;794;p65"/>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795" name="Google Shape;795;p65"/>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796" name="Google Shape;796;p65"/>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797" name="Google Shape;797;p65"/>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sp>
        <p:nvSpPr>
          <p:cNvPr id="798" name="Google Shape;798;p65"/>
          <p:cNvSpPr txBox="1"/>
          <p:nvPr/>
        </p:nvSpPr>
        <p:spPr>
          <a:xfrm>
            <a:off x="3755250" y="762000"/>
            <a:ext cx="10777500" cy="6465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Integrate Gemini Nano</a:t>
            </a:r>
            <a:endParaRPr/>
          </a:p>
        </p:txBody>
      </p:sp>
      <p:pic>
        <p:nvPicPr>
          <p:cNvPr id="799" name="Google Shape;799;p65"/>
          <p:cNvPicPr preferRelativeResize="0"/>
          <p:nvPr/>
        </p:nvPicPr>
        <p:blipFill rotWithShape="1">
          <a:blip r:embed="rId7">
            <a:alphaModFix/>
          </a:blip>
          <a:srcRect b="0" l="0" r="0" t="0"/>
          <a:stretch/>
        </p:blipFill>
        <p:spPr>
          <a:xfrm>
            <a:off x="0" y="7302698"/>
            <a:ext cx="3586162" cy="2984302"/>
          </a:xfrm>
          <a:prstGeom prst="rect">
            <a:avLst/>
          </a:prstGeom>
          <a:noFill/>
          <a:ln>
            <a:noFill/>
          </a:ln>
        </p:spPr>
      </p:pic>
      <p:pic>
        <p:nvPicPr>
          <p:cNvPr id="800" name="Google Shape;800;p65"/>
          <p:cNvPicPr preferRelativeResize="0"/>
          <p:nvPr/>
        </p:nvPicPr>
        <p:blipFill rotWithShape="1">
          <a:blip r:embed="rId8">
            <a:alphaModFix/>
          </a:blip>
          <a:srcRect b="0" l="0" r="0" t="0"/>
          <a:stretch/>
        </p:blipFill>
        <p:spPr>
          <a:xfrm>
            <a:off x="14249876" y="0"/>
            <a:ext cx="4038124" cy="3494769"/>
          </a:xfrm>
          <a:prstGeom prst="rect">
            <a:avLst/>
          </a:prstGeom>
          <a:noFill/>
          <a:ln>
            <a:noFill/>
          </a:ln>
        </p:spPr>
      </p:pic>
      <p:sp>
        <p:nvSpPr>
          <p:cNvPr id="801" name="Google Shape;801;p65"/>
          <p:cNvSpPr txBox="1"/>
          <p:nvPr/>
        </p:nvSpPr>
        <p:spPr>
          <a:xfrm>
            <a:off x="3755250" y="4462350"/>
            <a:ext cx="10777500" cy="13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val</a:t>
            </a:r>
            <a:r>
              <a:rPr lang="en-US" sz="2550">
                <a:solidFill>
                  <a:srgbClr val="37474F"/>
                </a:solidFill>
                <a:latin typeface="Roboto Mono"/>
                <a:ea typeface="Roboto Mono"/>
                <a:cs typeface="Roboto Mono"/>
                <a:sym typeface="Roboto Mono"/>
              </a:rPr>
              <a:t> generativeModel </a:t>
            </a:r>
            <a:r>
              <a:rPr lang="en-US" sz="2550">
                <a:solidFill>
                  <a:srgbClr val="3F51B5"/>
                </a:solidFill>
                <a:latin typeface="Roboto Mono"/>
                <a:ea typeface="Roboto Mono"/>
                <a:cs typeface="Roboto Mono"/>
                <a:sym typeface="Roboto Mono"/>
              </a:rPr>
              <a:t>=</a:t>
            </a:r>
            <a:r>
              <a:rPr lang="en-US" sz="2550">
                <a:solidFill>
                  <a:srgbClr val="9C27B0"/>
                </a:solidFill>
                <a:latin typeface="Roboto Mono"/>
                <a:ea typeface="Roboto Mono"/>
                <a:cs typeface="Roboto Mono"/>
                <a:sym typeface="Roboto Mono"/>
              </a:rPr>
              <a:t> GenerativeModel</a:t>
            </a:r>
            <a:r>
              <a:rPr lang="en-US" sz="2550">
                <a:solidFill>
                  <a:srgbClr val="37474F"/>
                </a:solidFill>
                <a:latin typeface="Roboto Mono"/>
                <a:ea typeface="Roboto Mono"/>
                <a:cs typeface="Roboto Mono"/>
                <a:sym typeface="Roboto Mono"/>
              </a:rPr>
              <a:t>(</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generationConfig </a:t>
            </a:r>
            <a:r>
              <a:rPr lang="en-US" sz="2550">
                <a:solidFill>
                  <a:srgbClr val="3F51B5"/>
                </a:solidFill>
                <a:latin typeface="Roboto Mono"/>
                <a:ea typeface="Roboto Mono"/>
                <a:cs typeface="Roboto Mono"/>
                <a:sym typeface="Roboto Mono"/>
              </a:rPr>
              <a:t>=</a:t>
            </a:r>
            <a:r>
              <a:rPr lang="en-US" sz="2550">
                <a:solidFill>
                  <a:srgbClr val="37474F"/>
                </a:solidFill>
                <a:latin typeface="Roboto Mono"/>
                <a:ea typeface="Roboto Mono"/>
                <a:cs typeface="Roboto Mono"/>
                <a:sym typeface="Roboto Mono"/>
              </a:rPr>
              <a:t> generationConfig,</a:t>
            </a:r>
            <a:r>
              <a:rPr lang="en-US" sz="2550">
                <a:solidFill>
                  <a:srgbClr val="D81B60"/>
                </a:solidFill>
                <a:latin typeface="Roboto Mono"/>
                <a:ea typeface="Roboto Mono"/>
                <a:cs typeface="Roboto Mono"/>
                <a:sym typeface="Roboto Mono"/>
              </a:rPr>
              <a:t>//Through DI</a:t>
            </a:r>
            <a:endParaRPr sz="25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550">
                <a:solidFill>
                  <a:srgbClr val="37474F"/>
                </a:solidFill>
                <a:latin typeface="Roboto Mono"/>
                <a:ea typeface="Roboto Mono"/>
                <a:cs typeface="Roboto Mono"/>
                <a:sym typeface="Roboto Mono"/>
              </a:rPr>
              <a:t>)</a:t>
            </a:r>
            <a:endParaRPr sz="2550">
              <a:solidFill>
                <a:srgbClr val="37474F"/>
              </a:solidFill>
              <a:latin typeface="Roboto Mono"/>
              <a:ea typeface="Roboto Mono"/>
              <a:cs typeface="Roboto Mono"/>
              <a:sym typeface="Roboto Mon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66"/>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807" name="Google Shape;807;p66"/>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808" name="Google Shape;808;p66"/>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809" name="Google Shape;809;p66"/>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sp>
        <p:nvSpPr>
          <p:cNvPr id="810" name="Google Shape;810;p66"/>
          <p:cNvSpPr txBox="1"/>
          <p:nvPr/>
        </p:nvSpPr>
        <p:spPr>
          <a:xfrm>
            <a:off x="3755250" y="762000"/>
            <a:ext cx="10777500" cy="6465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Integrate Gemini Nano</a:t>
            </a:r>
            <a:endParaRPr/>
          </a:p>
        </p:txBody>
      </p:sp>
      <p:pic>
        <p:nvPicPr>
          <p:cNvPr id="811" name="Google Shape;811;p66"/>
          <p:cNvPicPr preferRelativeResize="0"/>
          <p:nvPr/>
        </p:nvPicPr>
        <p:blipFill rotWithShape="1">
          <a:blip r:embed="rId7">
            <a:alphaModFix/>
          </a:blip>
          <a:srcRect b="0" l="0" r="0" t="0"/>
          <a:stretch/>
        </p:blipFill>
        <p:spPr>
          <a:xfrm>
            <a:off x="0" y="7302698"/>
            <a:ext cx="3586162" cy="2984302"/>
          </a:xfrm>
          <a:prstGeom prst="rect">
            <a:avLst/>
          </a:prstGeom>
          <a:noFill/>
          <a:ln>
            <a:noFill/>
          </a:ln>
        </p:spPr>
      </p:pic>
      <p:pic>
        <p:nvPicPr>
          <p:cNvPr id="812" name="Google Shape;812;p66"/>
          <p:cNvPicPr preferRelativeResize="0"/>
          <p:nvPr/>
        </p:nvPicPr>
        <p:blipFill rotWithShape="1">
          <a:blip r:embed="rId8">
            <a:alphaModFix/>
          </a:blip>
          <a:srcRect b="0" l="0" r="0" t="0"/>
          <a:stretch/>
        </p:blipFill>
        <p:spPr>
          <a:xfrm>
            <a:off x="14249876" y="0"/>
            <a:ext cx="4038124" cy="3494769"/>
          </a:xfrm>
          <a:prstGeom prst="rect">
            <a:avLst/>
          </a:prstGeom>
          <a:noFill/>
          <a:ln>
            <a:noFill/>
          </a:ln>
        </p:spPr>
      </p:pic>
      <p:sp>
        <p:nvSpPr>
          <p:cNvPr id="813" name="Google Shape;813;p66"/>
          <p:cNvSpPr txBox="1"/>
          <p:nvPr/>
        </p:nvSpPr>
        <p:spPr>
          <a:xfrm>
            <a:off x="-55450" y="3677400"/>
            <a:ext cx="18471600" cy="293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override suspend fun</a:t>
            </a:r>
            <a:r>
              <a:rPr lang="en-US" sz="2550">
                <a:solidFill>
                  <a:srgbClr val="9C27B0"/>
                </a:solidFill>
                <a:latin typeface="Roboto Mono"/>
                <a:ea typeface="Roboto Mono"/>
                <a:cs typeface="Roboto Mono"/>
                <a:sym typeface="Roboto Mono"/>
              </a:rPr>
              <a:t> generateStory</a:t>
            </a:r>
            <a:r>
              <a:rPr lang="en-US" sz="2550">
                <a:solidFill>
                  <a:srgbClr val="37474F"/>
                </a:solidFill>
                <a:latin typeface="Roboto Mono"/>
                <a:ea typeface="Roboto Mono"/>
                <a:cs typeface="Roboto Mono"/>
                <a:sym typeface="Roboto Mono"/>
              </a:rPr>
              <a:t>(prompt: </a:t>
            </a:r>
            <a:r>
              <a:rPr lang="en-US" sz="2550">
                <a:solidFill>
                  <a:srgbClr val="9C27B0"/>
                </a:solidFill>
                <a:latin typeface="Roboto Mono"/>
                <a:ea typeface="Roboto Mono"/>
                <a:cs typeface="Roboto Mono"/>
                <a:sym typeface="Roboto Mono"/>
              </a:rPr>
              <a:t>String</a:t>
            </a:r>
            <a:r>
              <a:rPr lang="en-US" sz="2550">
                <a:solidFill>
                  <a:srgbClr val="37474F"/>
                </a:solidFill>
                <a:latin typeface="Roboto Mono"/>
                <a:ea typeface="Roboto Mono"/>
                <a:cs typeface="Roboto Mono"/>
                <a:sym typeface="Roboto Mono"/>
              </a:rPr>
              <a:t>, awaitReadiness: </a:t>
            </a:r>
            <a:r>
              <a:rPr lang="en-US" sz="2550">
                <a:solidFill>
                  <a:srgbClr val="9C27B0"/>
                </a:solidFill>
                <a:latin typeface="Roboto Mono"/>
                <a:ea typeface="Roboto Mono"/>
                <a:cs typeface="Roboto Mono"/>
                <a:sym typeface="Roboto Mono"/>
              </a:rPr>
              <a:t>Boolean</a:t>
            </a:r>
            <a:r>
              <a:rPr lang="en-US" sz="2550">
                <a:solidFill>
                  <a:srgbClr val="37474F"/>
                </a:solidFill>
                <a:latin typeface="Roboto Mono"/>
                <a:ea typeface="Roboto Mono"/>
                <a:cs typeface="Roboto Mono"/>
                <a:sym typeface="Roboto Mono"/>
              </a:rPr>
              <a:t>): </a:t>
            </a:r>
            <a:r>
              <a:rPr lang="en-US" sz="2550">
                <a:solidFill>
                  <a:srgbClr val="9C27B0"/>
                </a:solidFill>
                <a:latin typeface="Roboto Mono"/>
                <a:ea typeface="Roboto Mono"/>
                <a:cs typeface="Roboto Mono"/>
                <a:sym typeface="Roboto Mono"/>
              </a:rPr>
              <a:t>Result</a:t>
            </a:r>
            <a:r>
              <a:rPr lang="en-US" sz="2550">
                <a:solidFill>
                  <a:srgbClr val="37474F"/>
                </a:solidFill>
                <a:latin typeface="Roboto Mono"/>
                <a:ea typeface="Roboto Mono"/>
                <a:cs typeface="Roboto Mono"/>
                <a:sym typeface="Roboto Mono"/>
              </a:rPr>
              <a:t>&lt;</a:t>
            </a:r>
            <a:r>
              <a:rPr lang="en-US" sz="2550">
                <a:solidFill>
                  <a:srgbClr val="9C27B0"/>
                </a:solidFill>
                <a:latin typeface="Roboto Mono"/>
                <a:ea typeface="Roboto Mono"/>
                <a:cs typeface="Roboto Mono"/>
                <a:sym typeface="Roboto Mono"/>
              </a:rPr>
              <a:t>String</a:t>
            </a:r>
            <a:r>
              <a:rPr lang="en-US" sz="2550">
                <a:solidFill>
                  <a:srgbClr val="37474F"/>
                </a:solidFill>
                <a:latin typeface="Roboto Mono"/>
                <a:ea typeface="Roboto Mono"/>
                <a:cs typeface="Roboto Mono"/>
                <a:sym typeface="Roboto Mono"/>
              </a:rPr>
              <a:t>&gt;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return</a:t>
            </a:r>
            <a:r>
              <a:rPr lang="en-US" sz="2550">
                <a:solidFill>
                  <a:srgbClr val="9C27B0"/>
                </a:solidFill>
                <a:latin typeface="Roboto Mono"/>
                <a:ea typeface="Roboto Mono"/>
                <a:cs typeface="Roboto Mono"/>
                <a:sym typeface="Roboto Mono"/>
              </a:rPr>
              <a:t> runCatching</a:t>
            </a: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val</a:t>
            </a:r>
            <a:r>
              <a:rPr lang="en-US" sz="2550">
                <a:solidFill>
                  <a:srgbClr val="37474F"/>
                </a:solidFill>
                <a:latin typeface="Roboto Mono"/>
                <a:ea typeface="Roboto Mono"/>
                <a:cs typeface="Roboto Mono"/>
                <a:sym typeface="Roboto Mono"/>
              </a:rPr>
              <a:t> input </a:t>
            </a:r>
            <a:r>
              <a:rPr lang="en-US" sz="2550">
                <a:solidFill>
                  <a:srgbClr val="3F51B5"/>
                </a:solidFill>
                <a:latin typeface="Roboto Mono"/>
                <a:ea typeface="Roboto Mono"/>
                <a:cs typeface="Roboto Mono"/>
                <a:sym typeface="Roboto Mono"/>
              </a:rPr>
              <a:t>=</a:t>
            </a:r>
            <a:r>
              <a:rPr lang="en-US" sz="2550">
                <a:solidFill>
                  <a:srgbClr val="9C27B0"/>
                </a:solidFill>
                <a:latin typeface="Roboto Mono"/>
                <a:ea typeface="Roboto Mono"/>
                <a:cs typeface="Roboto Mono"/>
                <a:sym typeface="Roboto Mono"/>
              </a:rPr>
              <a:t> content</a:t>
            </a:r>
            <a:r>
              <a:rPr lang="en-US" sz="2550">
                <a:solidFill>
                  <a:srgbClr val="37474F"/>
                </a:solidFill>
                <a:latin typeface="Roboto Mono"/>
                <a:ea typeface="Roboto Mono"/>
                <a:cs typeface="Roboto Mono"/>
                <a:sym typeface="Roboto Mono"/>
              </a:rPr>
              <a:t> { </a:t>
            </a:r>
            <a:r>
              <a:rPr lang="en-US" sz="2550">
                <a:solidFill>
                  <a:srgbClr val="9C27B0"/>
                </a:solidFill>
                <a:latin typeface="Roboto Mono"/>
                <a:ea typeface="Roboto Mono"/>
                <a:cs typeface="Roboto Mono"/>
                <a:sym typeface="Roboto Mono"/>
              </a:rPr>
              <a:t>text</a:t>
            </a:r>
            <a:r>
              <a:rPr lang="en-US" sz="2550">
                <a:solidFill>
                  <a:srgbClr val="37474F"/>
                </a:solidFill>
                <a:latin typeface="Roboto Mono"/>
                <a:ea typeface="Roboto Mono"/>
                <a:cs typeface="Roboto Mono"/>
                <a:sym typeface="Roboto Mono"/>
              </a:rPr>
              <a:t>(prompt)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val</a:t>
            </a:r>
            <a:r>
              <a:rPr lang="en-US" sz="2550">
                <a:solidFill>
                  <a:srgbClr val="37474F"/>
                </a:solidFill>
                <a:latin typeface="Roboto Mono"/>
                <a:ea typeface="Roboto Mono"/>
                <a:cs typeface="Roboto Mono"/>
                <a:sym typeface="Roboto Mono"/>
              </a:rPr>
              <a:t> response </a:t>
            </a:r>
            <a:r>
              <a:rPr lang="en-US" sz="2550">
                <a:solidFill>
                  <a:srgbClr val="3F51B5"/>
                </a:solidFill>
                <a:latin typeface="Roboto Mono"/>
                <a:ea typeface="Roboto Mono"/>
                <a:cs typeface="Roboto Mono"/>
                <a:sym typeface="Roboto Mono"/>
              </a:rPr>
              <a:t>=</a:t>
            </a:r>
            <a:r>
              <a:rPr lang="en-US" sz="2550">
                <a:solidFill>
                  <a:srgbClr val="37474F"/>
                </a:solidFill>
                <a:latin typeface="Roboto Mono"/>
                <a:ea typeface="Roboto Mono"/>
                <a:cs typeface="Roboto Mono"/>
                <a:sym typeface="Roboto Mono"/>
              </a:rPr>
              <a:t> generativeModel.</a:t>
            </a:r>
            <a:r>
              <a:rPr lang="en-US" sz="2550">
                <a:solidFill>
                  <a:srgbClr val="9C27B0"/>
                </a:solidFill>
                <a:latin typeface="Roboto Mono"/>
                <a:ea typeface="Roboto Mono"/>
                <a:cs typeface="Roboto Mono"/>
                <a:sym typeface="Roboto Mono"/>
              </a:rPr>
              <a:t>generateContent</a:t>
            </a:r>
            <a:r>
              <a:rPr lang="en-US" sz="2550">
                <a:solidFill>
                  <a:srgbClr val="37474F"/>
                </a:solidFill>
                <a:latin typeface="Roboto Mono"/>
                <a:ea typeface="Roboto Mono"/>
                <a:cs typeface="Roboto Mono"/>
                <a:sym typeface="Roboto Mono"/>
              </a:rPr>
              <a:t>(input)</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response.text ?: </a:t>
            </a:r>
            <a:r>
              <a:rPr lang="en-US" sz="2550">
                <a:solidFill>
                  <a:srgbClr val="3F51B5"/>
                </a:solidFill>
                <a:latin typeface="Roboto Mono"/>
                <a:ea typeface="Roboto Mono"/>
                <a:cs typeface="Roboto Mono"/>
                <a:sym typeface="Roboto Mono"/>
              </a:rPr>
              <a:t>throw</a:t>
            </a:r>
            <a:r>
              <a:rPr lang="en-US" sz="2550">
                <a:solidFill>
                  <a:srgbClr val="9C27B0"/>
                </a:solidFill>
                <a:latin typeface="Roboto Mono"/>
                <a:ea typeface="Roboto Mono"/>
                <a:cs typeface="Roboto Mono"/>
                <a:sym typeface="Roboto Mono"/>
              </a:rPr>
              <a:t> UnsupportedOperationException</a:t>
            </a:r>
            <a:r>
              <a:rPr lang="en-US" sz="2550">
                <a:solidFill>
                  <a:srgbClr val="37474F"/>
                </a:solidFill>
                <a:latin typeface="Roboto Mono"/>
                <a:ea typeface="Roboto Mono"/>
                <a:cs typeface="Roboto Mono"/>
                <a:sym typeface="Roboto Mono"/>
              </a:rPr>
              <a:t>(</a:t>
            </a:r>
            <a:r>
              <a:rPr lang="en-US" sz="2550">
                <a:solidFill>
                  <a:srgbClr val="388E3C"/>
                </a:solidFill>
                <a:latin typeface="Roboto Mono"/>
                <a:ea typeface="Roboto Mono"/>
                <a:cs typeface="Roboto Mono"/>
                <a:sym typeface="Roboto Mono"/>
              </a:rPr>
              <a:t>"No text returned from model"</a:t>
            </a:r>
            <a:r>
              <a:rPr lang="en-US" sz="2550">
                <a:solidFill>
                  <a:srgbClr val="37474F"/>
                </a:solidFill>
                <a:latin typeface="Roboto Mono"/>
                <a:ea typeface="Roboto Mono"/>
                <a:cs typeface="Roboto Mono"/>
                <a:sym typeface="Roboto Mono"/>
              </a:rPr>
              <a:t>)</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550">
                <a:solidFill>
                  <a:srgbClr val="37474F"/>
                </a:solidFill>
                <a:latin typeface="Roboto Mono"/>
                <a:ea typeface="Roboto Mono"/>
                <a:cs typeface="Roboto Mono"/>
                <a:sym typeface="Roboto Mono"/>
              </a:rPr>
              <a:t>}</a:t>
            </a:r>
            <a:endParaRPr sz="2550">
              <a:solidFill>
                <a:srgbClr val="37474F"/>
              </a:solidFill>
              <a:latin typeface="Roboto Mono"/>
              <a:ea typeface="Roboto Mono"/>
              <a:cs typeface="Roboto Mono"/>
              <a:sym typeface="Roboto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67"/>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819" name="Google Shape;819;p67"/>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820" name="Google Shape;820;p67"/>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821" name="Google Shape;821;p67"/>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sp>
        <p:nvSpPr>
          <p:cNvPr id="822" name="Google Shape;822;p67"/>
          <p:cNvSpPr txBox="1"/>
          <p:nvPr/>
        </p:nvSpPr>
        <p:spPr>
          <a:xfrm>
            <a:off x="3755250" y="762000"/>
            <a:ext cx="10777500" cy="6465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Vertex AI</a:t>
            </a:r>
            <a:endParaRPr sz="4200">
              <a:solidFill>
                <a:srgbClr val="1B1D21"/>
              </a:solidFill>
              <a:latin typeface="Montserrat Black"/>
              <a:ea typeface="Montserrat Black"/>
              <a:cs typeface="Montserrat Black"/>
              <a:sym typeface="Montserrat Black"/>
            </a:endParaRPr>
          </a:p>
        </p:txBody>
      </p:sp>
      <p:pic>
        <p:nvPicPr>
          <p:cNvPr id="823" name="Google Shape;823;p67"/>
          <p:cNvPicPr preferRelativeResize="0"/>
          <p:nvPr/>
        </p:nvPicPr>
        <p:blipFill rotWithShape="1">
          <a:blip r:embed="rId7">
            <a:alphaModFix/>
          </a:blip>
          <a:srcRect b="0" l="0" r="0" t="0"/>
          <a:stretch/>
        </p:blipFill>
        <p:spPr>
          <a:xfrm>
            <a:off x="0" y="7302698"/>
            <a:ext cx="3586162" cy="2984302"/>
          </a:xfrm>
          <a:prstGeom prst="rect">
            <a:avLst/>
          </a:prstGeom>
          <a:noFill/>
          <a:ln>
            <a:noFill/>
          </a:ln>
        </p:spPr>
      </p:pic>
      <p:pic>
        <p:nvPicPr>
          <p:cNvPr id="824" name="Google Shape;824;p67"/>
          <p:cNvPicPr preferRelativeResize="0"/>
          <p:nvPr/>
        </p:nvPicPr>
        <p:blipFill rotWithShape="1">
          <a:blip r:embed="rId8">
            <a:alphaModFix/>
          </a:blip>
          <a:srcRect b="0" l="0" r="0" t="0"/>
          <a:stretch/>
        </p:blipFill>
        <p:spPr>
          <a:xfrm>
            <a:off x="14249876" y="0"/>
            <a:ext cx="4038124" cy="3494769"/>
          </a:xfrm>
          <a:prstGeom prst="rect">
            <a:avLst/>
          </a:prstGeom>
          <a:noFill/>
          <a:ln>
            <a:noFill/>
          </a:ln>
        </p:spPr>
      </p:pic>
      <p:sp>
        <p:nvSpPr>
          <p:cNvPr id="825" name="Google Shape;825;p67"/>
          <p:cNvSpPr txBox="1"/>
          <p:nvPr/>
        </p:nvSpPr>
        <p:spPr>
          <a:xfrm>
            <a:off x="1117700" y="1598150"/>
            <a:ext cx="14530200" cy="98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n-US" sz="2500">
                <a:solidFill>
                  <a:srgbClr val="000000"/>
                </a:solidFill>
                <a:latin typeface="Manrope"/>
                <a:ea typeface="Manrope"/>
                <a:cs typeface="Manrope"/>
                <a:sym typeface="Manrope"/>
              </a:rPr>
              <a:t>Google Recommends using Vertex AI in Firebase SDK for Android to access the Gemini API and the Gemini family of models directly from the app.</a:t>
            </a:r>
            <a:endParaRPr sz="2500">
              <a:solidFill>
                <a:srgbClr val="000000"/>
              </a:solidFill>
              <a:latin typeface="Manrope"/>
              <a:ea typeface="Manrope"/>
              <a:cs typeface="Manrope"/>
              <a:sym typeface="Manrope"/>
            </a:endParaRPr>
          </a:p>
        </p:txBody>
      </p:sp>
      <p:pic>
        <p:nvPicPr>
          <p:cNvPr id="826" name="Google Shape;826;p67" title="vertex-ai-in-firebase-architecture.png"/>
          <p:cNvPicPr preferRelativeResize="0"/>
          <p:nvPr/>
        </p:nvPicPr>
        <p:blipFill>
          <a:blip r:embed="rId9">
            <a:alphaModFix/>
          </a:blip>
          <a:stretch>
            <a:fillRect/>
          </a:stretch>
        </p:blipFill>
        <p:spPr>
          <a:xfrm>
            <a:off x="2548500" y="3004575"/>
            <a:ext cx="12954450" cy="7375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68"/>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832" name="Google Shape;832;p68"/>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833" name="Google Shape;833;p68"/>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834" name="Google Shape;834;p68"/>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sp>
        <p:nvSpPr>
          <p:cNvPr id="835" name="Google Shape;835;p68"/>
          <p:cNvSpPr txBox="1"/>
          <p:nvPr/>
        </p:nvSpPr>
        <p:spPr>
          <a:xfrm>
            <a:off x="3755250" y="762000"/>
            <a:ext cx="10777500" cy="6465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Vertex AI</a:t>
            </a:r>
            <a:endParaRPr sz="4200">
              <a:solidFill>
                <a:srgbClr val="1B1D21"/>
              </a:solidFill>
              <a:latin typeface="Montserrat Black"/>
              <a:ea typeface="Montserrat Black"/>
              <a:cs typeface="Montserrat Black"/>
              <a:sym typeface="Montserrat Black"/>
            </a:endParaRPr>
          </a:p>
        </p:txBody>
      </p:sp>
      <p:pic>
        <p:nvPicPr>
          <p:cNvPr id="836" name="Google Shape;836;p68"/>
          <p:cNvPicPr preferRelativeResize="0"/>
          <p:nvPr/>
        </p:nvPicPr>
        <p:blipFill rotWithShape="1">
          <a:blip r:embed="rId7">
            <a:alphaModFix/>
          </a:blip>
          <a:srcRect b="0" l="0" r="0" t="0"/>
          <a:stretch/>
        </p:blipFill>
        <p:spPr>
          <a:xfrm>
            <a:off x="0" y="7302698"/>
            <a:ext cx="3586162" cy="2984302"/>
          </a:xfrm>
          <a:prstGeom prst="rect">
            <a:avLst/>
          </a:prstGeom>
          <a:noFill/>
          <a:ln>
            <a:noFill/>
          </a:ln>
        </p:spPr>
      </p:pic>
      <p:pic>
        <p:nvPicPr>
          <p:cNvPr id="837" name="Google Shape;837;p68"/>
          <p:cNvPicPr preferRelativeResize="0"/>
          <p:nvPr/>
        </p:nvPicPr>
        <p:blipFill rotWithShape="1">
          <a:blip r:embed="rId8">
            <a:alphaModFix/>
          </a:blip>
          <a:srcRect b="0" l="0" r="0" t="0"/>
          <a:stretch/>
        </p:blipFill>
        <p:spPr>
          <a:xfrm>
            <a:off x="14249876" y="0"/>
            <a:ext cx="4038124" cy="3494769"/>
          </a:xfrm>
          <a:prstGeom prst="rect">
            <a:avLst/>
          </a:prstGeom>
          <a:noFill/>
          <a:ln>
            <a:noFill/>
          </a:ln>
        </p:spPr>
      </p:pic>
      <p:sp>
        <p:nvSpPr>
          <p:cNvPr id="838" name="Google Shape;838;p68"/>
          <p:cNvSpPr txBox="1"/>
          <p:nvPr/>
        </p:nvSpPr>
        <p:spPr>
          <a:xfrm>
            <a:off x="3936450" y="1508888"/>
            <a:ext cx="10415100" cy="477000"/>
          </a:xfrm>
          <a:prstGeom prst="rect">
            <a:avLst/>
          </a:prstGeom>
          <a:noFill/>
          <a:ln>
            <a:noFill/>
          </a:ln>
        </p:spPr>
        <p:txBody>
          <a:bodyPr anchorCtr="0" anchor="t" bIns="91425" lIns="91425" spcFirstLastPara="1" rIns="91425" wrap="square" tIns="91425">
            <a:spAutoFit/>
          </a:bodyPr>
          <a:lstStyle/>
          <a:p>
            <a:pPr indent="0" lvl="0" marL="0" rtl="0" algn="l">
              <a:lnSpc>
                <a:spcPct val="148026"/>
              </a:lnSpc>
              <a:spcBef>
                <a:spcPts val="0"/>
              </a:spcBef>
              <a:spcAft>
                <a:spcPts val="0"/>
              </a:spcAft>
              <a:buNone/>
            </a:pPr>
            <a:r>
              <a:rPr lang="en-US" sz="1900">
                <a:solidFill>
                  <a:srgbClr val="9C27B0"/>
                </a:solidFill>
                <a:latin typeface="Roboto Mono"/>
                <a:ea typeface="Roboto Mono"/>
                <a:cs typeface="Roboto Mono"/>
                <a:sym typeface="Roboto Mono"/>
              </a:rPr>
              <a:t>implementation</a:t>
            </a:r>
            <a:r>
              <a:rPr lang="en-US" sz="1900">
                <a:solidFill>
                  <a:srgbClr val="37474F"/>
                </a:solidFill>
                <a:latin typeface="Roboto Mono"/>
                <a:ea typeface="Roboto Mono"/>
                <a:cs typeface="Roboto Mono"/>
                <a:sym typeface="Roboto Mono"/>
              </a:rPr>
              <a:t>(</a:t>
            </a:r>
            <a:r>
              <a:rPr lang="en-US" sz="1900">
                <a:solidFill>
                  <a:srgbClr val="388E3C"/>
                </a:solidFill>
                <a:latin typeface="Roboto Mono"/>
                <a:ea typeface="Roboto Mono"/>
                <a:cs typeface="Roboto Mono"/>
                <a:sym typeface="Roboto Mono"/>
              </a:rPr>
              <a:t>"com.google.firebase:firebase-vertexai:</a:t>
            </a:r>
            <a:r>
              <a:rPr lang="en-US" sz="1900">
                <a:solidFill>
                  <a:srgbClr val="9C27B0"/>
                </a:solidFill>
                <a:latin typeface="Roboto Mono"/>
                <a:ea typeface="Roboto Mono"/>
                <a:cs typeface="Roboto Mono"/>
                <a:sym typeface="Roboto Mono"/>
              </a:rPr>
              <a:t>$version</a:t>
            </a:r>
            <a:r>
              <a:rPr lang="en-US" sz="1900">
                <a:solidFill>
                  <a:srgbClr val="388E3C"/>
                </a:solidFill>
                <a:latin typeface="Roboto Mono"/>
                <a:ea typeface="Roboto Mono"/>
                <a:cs typeface="Roboto Mono"/>
                <a:sym typeface="Roboto Mono"/>
              </a:rPr>
              <a:t>"</a:t>
            </a:r>
            <a:r>
              <a:rPr lang="en-US" sz="1900">
                <a:solidFill>
                  <a:srgbClr val="37474F"/>
                </a:solidFill>
                <a:latin typeface="Roboto Mono"/>
                <a:ea typeface="Roboto Mono"/>
                <a:cs typeface="Roboto Mono"/>
                <a:sym typeface="Roboto Mono"/>
              </a:rPr>
              <a:t>)</a:t>
            </a:r>
            <a:endParaRPr sz="1900">
              <a:solidFill>
                <a:srgbClr val="37474F"/>
              </a:solidFill>
              <a:latin typeface="Roboto Mono"/>
              <a:ea typeface="Roboto Mono"/>
              <a:cs typeface="Roboto Mono"/>
              <a:sym typeface="Roboto Mono"/>
            </a:endParaRPr>
          </a:p>
        </p:txBody>
      </p:sp>
      <p:sp>
        <p:nvSpPr>
          <p:cNvPr id="839" name="Google Shape;839;p68"/>
          <p:cNvSpPr txBox="1"/>
          <p:nvPr/>
        </p:nvSpPr>
        <p:spPr>
          <a:xfrm>
            <a:off x="813000" y="2892450"/>
            <a:ext cx="16662000" cy="450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class</a:t>
            </a:r>
            <a:r>
              <a:rPr lang="en-US" sz="2550">
                <a:solidFill>
                  <a:srgbClr val="9C27B0"/>
                </a:solidFill>
                <a:latin typeface="Roboto Mono"/>
                <a:ea typeface="Roboto Mono"/>
                <a:cs typeface="Roboto Mono"/>
                <a:sym typeface="Roboto Mono"/>
              </a:rPr>
              <a:t> GenerativeModelVertex</a:t>
            </a:r>
            <a:r>
              <a:rPr lang="en-US" sz="2550">
                <a:solidFill>
                  <a:srgbClr val="37474F"/>
                </a:solidFill>
                <a:latin typeface="Roboto Mono"/>
                <a:ea typeface="Roboto Mono"/>
                <a:cs typeface="Roboto Mono"/>
                <a:sym typeface="Roboto Mono"/>
              </a:rPr>
              <a:t>() : </a:t>
            </a:r>
            <a:r>
              <a:rPr lang="en-US" sz="2550">
                <a:solidFill>
                  <a:srgbClr val="9C27B0"/>
                </a:solidFill>
                <a:latin typeface="Roboto Mono"/>
                <a:ea typeface="Roboto Mono"/>
                <a:cs typeface="Roboto Mono"/>
                <a:sym typeface="Roboto Mono"/>
              </a:rPr>
              <a:t>GenerativeModel</a:t>
            </a: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val</a:t>
            </a:r>
            <a:r>
              <a:rPr lang="en-US" sz="2550">
                <a:solidFill>
                  <a:srgbClr val="37474F"/>
                </a:solidFill>
                <a:latin typeface="Roboto Mono"/>
                <a:ea typeface="Roboto Mono"/>
                <a:cs typeface="Roboto Mono"/>
                <a:sym typeface="Roboto Mono"/>
              </a:rPr>
              <a:t> generativeModel </a:t>
            </a:r>
            <a:r>
              <a:rPr lang="en-US" sz="2550">
                <a:solidFill>
                  <a:srgbClr val="3F51B5"/>
                </a:solidFill>
                <a:latin typeface="Roboto Mono"/>
                <a:ea typeface="Roboto Mono"/>
                <a:cs typeface="Roboto Mono"/>
                <a:sym typeface="Roboto Mono"/>
              </a:rPr>
              <a:t>=</a:t>
            </a:r>
            <a:r>
              <a:rPr lang="en-US" sz="2550">
                <a:solidFill>
                  <a:srgbClr val="37474F"/>
                </a:solidFill>
                <a:latin typeface="Roboto Mono"/>
                <a:ea typeface="Roboto Mono"/>
                <a:cs typeface="Roboto Mono"/>
                <a:sym typeface="Roboto Mono"/>
              </a:rPr>
              <a:t> Firebase.vertexAI.</a:t>
            </a:r>
            <a:r>
              <a:rPr lang="en-US" sz="2550">
                <a:solidFill>
                  <a:srgbClr val="9C27B0"/>
                </a:solidFill>
                <a:latin typeface="Roboto Mono"/>
                <a:ea typeface="Roboto Mono"/>
                <a:cs typeface="Roboto Mono"/>
                <a:sym typeface="Roboto Mono"/>
              </a:rPr>
              <a:t>generativeModel</a:t>
            </a:r>
            <a:r>
              <a:rPr lang="en-US" sz="2550">
                <a:solidFill>
                  <a:srgbClr val="37474F"/>
                </a:solidFill>
                <a:latin typeface="Roboto Mono"/>
                <a:ea typeface="Roboto Mono"/>
                <a:cs typeface="Roboto Mono"/>
                <a:sym typeface="Roboto Mono"/>
              </a:rPr>
              <a:t>(</a:t>
            </a:r>
            <a:r>
              <a:rPr lang="en-US" sz="2550">
                <a:solidFill>
                  <a:srgbClr val="388E3C"/>
                </a:solidFill>
                <a:latin typeface="Roboto Mono"/>
                <a:ea typeface="Roboto Mono"/>
                <a:cs typeface="Roboto Mono"/>
                <a:sym typeface="Roboto Mono"/>
              </a:rPr>
              <a:t>"gemini-2.0-flash"</a:t>
            </a:r>
            <a:r>
              <a:rPr lang="en-US" sz="2550">
                <a:solidFill>
                  <a:srgbClr val="37474F"/>
                </a:solidFill>
                <a:latin typeface="Roboto Mono"/>
                <a:ea typeface="Roboto Mono"/>
                <a:cs typeface="Roboto Mono"/>
                <a:sym typeface="Roboto Mono"/>
              </a:rPr>
              <a:t>)</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override suspend fun</a:t>
            </a:r>
            <a:r>
              <a:rPr lang="en-US" sz="2550">
                <a:solidFill>
                  <a:srgbClr val="9C27B0"/>
                </a:solidFill>
                <a:latin typeface="Roboto Mono"/>
                <a:ea typeface="Roboto Mono"/>
                <a:cs typeface="Roboto Mono"/>
                <a:sym typeface="Roboto Mono"/>
              </a:rPr>
              <a:t> generateStory</a:t>
            </a:r>
            <a:r>
              <a:rPr lang="en-US" sz="2550">
                <a:solidFill>
                  <a:srgbClr val="37474F"/>
                </a:solidFill>
                <a:latin typeface="Roboto Mono"/>
                <a:ea typeface="Roboto Mono"/>
                <a:cs typeface="Roboto Mono"/>
                <a:sym typeface="Roboto Mono"/>
              </a:rPr>
              <a:t>(prompt: </a:t>
            </a:r>
            <a:r>
              <a:rPr lang="en-US" sz="2550">
                <a:solidFill>
                  <a:srgbClr val="9C27B0"/>
                </a:solidFill>
                <a:latin typeface="Roboto Mono"/>
                <a:ea typeface="Roboto Mono"/>
                <a:cs typeface="Roboto Mono"/>
                <a:sym typeface="Roboto Mono"/>
              </a:rPr>
              <a:t>String</a:t>
            </a:r>
            <a:r>
              <a:rPr lang="en-US" sz="2550">
                <a:solidFill>
                  <a:srgbClr val="37474F"/>
                </a:solidFill>
                <a:latin typeface="Roboto Mono"/>
                <a:ea typeface="Roboto Mono"/>
                <a:cs typeface="Roboto Mono"/>
                <a:sym typeface="Roboto Mono"/>
              </a:rPr>
              <a:t>, awaitReadiness: </a:t>
            </a:r>
            <a:r>
              <a:rPr lang="en-US" sz="2550">
                <a:solidFill>
                  <a:srgbClr val="9C27B0"/>
                </a:solidFill>
                <a:latin typeface="Roboto Mono"/>
                <a:ea typeface="Roboto Mono"/>
                <a:cs typeface="Roboto Mono"/>
                <a:sym typeface="Roboto Mono"/>
              </a:rPr>
              <a:t>Boolean</a:t>
            </a:r>
            <a:r>
              <a:rPr lang="en-US" sz="2550">
                <a:solidFill>
                  <a:srgbClr val="37474F"/>
                </a:solidFill>
                <a:latin typeface="Roboto Mono"/>
                <a:ea typeface="Roboto Mono"/>
                <a:cs typeface="Roboto Mono"/>
                <a:sym typeface="Roboto Mono"/>
              </a:rPr>
              <a:t>): </a:t>
            </a:r>
            <a:r>
              <a:rPr lang="en-US" sz="2550">
                <a:solidFill>
                  <a:srgbClr val="9C27B0"/>
                </a:solidFill>
                <a:latin typeface="Roboto Mono"/>
                <a:ea typeface="Roboto Mono"/>
                <a:cs typeface="Roboto Mono"/>
                <a:sym typeface="Roboto Mono"/>
              </a:rPr>
              <a:t>Result</a:t>
            </a:r>
            <a:r>
              <a:rPr lang="en-US" sz="2550">
                <a:solidFill>
                  <a:srgbClr val="37474F"/>
                </a:solidFill>
                <a:latin typeface="Roboto Mono"/>
                <a:ea typeface="Roboto Mono"/>
                <a:cs typeface="Roboto Mono"/>
                <a:sym typeface="Roboto Mono"/>
              </a:rPr>
              <a:t>&lt;</a:t>
            </a:r>
            <a:r>
              <a:rPr lang="en-US" sz="2550">
                <a:solidFill>
                  <a:srgbClr val="9C27B0"/>
                </a:solidFill>
                <a:latin typeface="Roboto Mono"/>
                <a:ea typeface="Roboto Mono"/>
                <a:cs typeface="Roboto Mono"/>
                <a:sym typeface="Roboto Mono"/>
              </a:rPr>
              <a:t>String</a:t>
            </a:r>
            <a:r>
              <a:rPr lang="en-US" sz="2550">
                <a:solidFill>
                  <a:srgbClr val="37474F"/>
                </a:solidFill>
                <a:latin typeface="Roboto Mono"/>
                <a:ea typeface="Roboto Mono"/>
                <a:cs typeface="Roboto Mono"/>
                <a:sym typeface="Roboto Mono"/>
              </a:rPr>
              <a:t>&gt;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return</a:t>
            </a:r>
            <a:r>
              <a:rPr lang="en-US" sz="2550">
                <a:solidFill>
                  <a:srgbClr val="9C27B0"/>
                </a:solidFill>
                <a:latin typeface="Roboto Mono"/>
                <a:ea typeface="Roboto Mono"/>
                <a:cs typeface="Roboto Mono"/>
                <a:sym typeface="Roboto Mono"/>
              </a:rPr>
              <a:t> runCatching</a:t>
            </a: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model.</a:t>
            </a:r>
            <a:r>
              <a:rPr lang="en-US" sz="2550">
                <a:solidFill>
                  <a:srgbClr val="9C27B0"/>
                </a:solidFill>
                <a:latin typeface="Roboto Mono"/>
                <a:ea typeface="Roboto Mono"/>
                <a:cs typeface="Roboto Mono"/>
                <a:sym typeface="Roboto Mono"/>
              </a:rPr>
              <a:t>generateContent</a:t>
            </a:r>
            <a:r>
              <a:rPr lang="en-US" sz="2550">
                <a:solidFill>
                  <a:srgbClr val="37474F"/>
                </a:solidFill>
                <a:latin typeface="Roboto Mono"/>
                <a:ea typeface="Roboto Mono"/>
                <a:cs typeface="Roboto Mono"/>
                <a:sym typeface="Roboto Mono"/>
              </a:rPr>
              <a:t>(prompt)</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550">
                <a:solidFill>
                  <a:srgbClr val="37474F"/>
                </a:solidFill>
                <a:latin typeface="Roboto Mono"/>
                <a:ea typeface="Roboto Mono"/>
                <a:cs typeface="Roboto Mono"/>
                <a:sym typeface="Roboto Mono"/>
              </a:rPr>
              <a:t>}</a:t>
            </a:r>
            <a:endParaRPr sz="2550">
              <a:solidFill>
                <a:srgbClr val="37474F"/>
              </a:solidFill>
              <a:latin typeface="Roboto Mono"/>
              <a:ea typeface="Roboto Mono"/>
              <a:cs typeface="Roboto Mono"/>
              <a:sym typeface="Roboto Mon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69"/>
          <p:cNvSpPr txBox="1"/>
          <p:nvPr>
            <p:ph type="ctrTitle"/>
          </p:nvPr>
        </p:nvSpPr>
        <p:spPr>
          <a:xfrm>
            <a:off x="1524000" y="1122375"/>
            <a:ext cx="14669400" cy="11664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Large Language Models (LLMs)</a:t>
            </a:r>
            <a:endParaRPr sz="7200">
              <a:solidFill>
                <a:schemeClr val="accent1"/>
              </a:solidFill>
            </a:endParaRPr>
          </a:p>
        </p:txBody>
      </p:sp>
      <p:grpSp>
        <p:nvGrpSpPr>
          <p:cNvPr id="845" name="Google Shape;845;p69"/>
          <p:cNvGrpSpPr/>
          <p:nvPr/>
        </p:nvGrpSpPr>
        <p:grpSpPr>
          <a:xfrm>
            <a:off x="708715" y="4419825"/>
            <a:ext cx="3995282" cy="4222516"/>
            <a:chOff x="1091850" y="4393675"/>
            <a:chExt cx="4393800" cy="4643700"/>
          </a:xfrm>
        </p:grpSpPr>
        <p:sp>
          <p:nvSpPr>
            <p:cNvPr id="846" name="Google Shape;846;p69"/>
            <p:cNvSpPr/>
            <p:nvPr/>
          </p:nvSpPr>
          <p:spPr>
            <a:xfrm>
              <a:off x="1091850" y="4393675"/>
              <a:ext cx="4393800" cy="4643700"/>
            </a:xfrm>
            <a:prstGeom prst="roundRect">
              <a:avLst>
                <a:gd fmla="val 16667" name="adj"/>
              </a:avLst>
            </a:prstGeom>
            <a:solidFill>
              <a:srgbClr val="C9DAF8"/>
            </a:solidFill>
            <a:ln cap="flat" cmpd="sng" w="8650">
              <a:solidFill>
                <a:schemeClr val="dk2"/>
              </a:solidFill>
              <a:prstDash val="solid"/>
              <a:round/>
              <a:headEnd len="sm" w="sm" type="none"/>
              <a:tailEnd len="sm" w="sm" type="none"/>
            </a:ln>
          </p:spPr>
          <p:txBody>
            <a:bodyPr anchorCtr="0" anchor="ctr" bIns="83125" lIns="83125" spcFirstLastPara="1" rIns="83125" wrap="square" tIns="83125">
              <a:noAutofit/>
            </a:bodyPr>
            <a:lstStyle/>
            <a:p>
              <a:pPr indent="0" lvl="0" marL="0" rtl="0" algn="ctr">
                <a:spcBef>
                  <a:spcPts val="0"/>
                </a:spcBef>
                <a:spcAft>
                  <a:spcPts val="0"/>
                </a:spcAft>
                <a:buNone/>
              </a:pPr>
              <a:r>
                <a:t/>
              </a:r>
              <a:endParaRPr sz="1273">
                <a:latin typeface="Calibri"/>
                <a:ea typeface="Calibri"/>
                <a:cs typeface="Calibri"/>
                <a:sym typeface="Calibri"/>
              </a:endParaRPr>
            </a:p>
          </p:txBody>
        </p:sp>
        <p:sp>
          <p:nvSpPr>
            <p:cNvPr id="847" name="Google Shape;847;p69"/>
            <p:cNvSpPr txBox="1"/>
            <p:nvPr/>
          </p:nvSpPr>
          <p:spPr>
            <a:xfrm>
              <a:off x="1532692" y="4835691"/>
              <a:ext cx="3512400" cy="6156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b="1" lang="en-US" sz="2546">
                  <a:solidFill>
                    <a:srgbClr val="1C4587"/>
                  </a:solidFill>
                  <a:latin typeface="Calibri"/>
                  <a:ea typeface="Calibri"/>
                  <a:cs typeface="Calibri"/>
                  <a:sym typeface="Calibri"/>
                </a:rPr>
                <a:t>Massive Scale</a:t>
              </a:r>
              <a:endParaRPr b="1" sz="2546">
                <a:solidFill>
                  <a:srgbClr val="1C4587"/>
                </a:solidFill>
                <a:latin typeface="Calibri"/>
                <a:ea typeface="Calibri"/>
                <a:cs typeface="Calibri"/>
                <a:sym typeface="Calibri"/>
              </a:endParaRPr>
            </a:p>
          </p:txBody>
        </p:sp>
        <p:sp>
          <p:nvSpPr>
            <p:cNvPr id="848" name="Google Shape;848;p69"/>
            <p:cNvSpPr txBox="1"/>
            <p:nvPr/>
          </p:nvSpPr>
          <p:spPr>
            <a:xfrm>
              <a:off x="1532550" y="5965125"/>
              <a:ext cx="3512400" cy="27708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Hundreds of billions to trillions of parameters trained on vast internet datasets, books, and diverse text corpora.</a:t>
              </a:r>
              <a:endParaRPr sz="2546">
                <a:solidFill>
                  <a:srgbClr val="3C78D8"/>
                </a:solidFill>
                <a:latin typeface="Calibri"/>
                <a:ea typeface="Calibri"/>
                <a:cs typeface="Calibri"/>
                <a:sym typeface="Calibri"/>
              </a:endParaRPr>
            </a:p>
          </p:txBody>
        </p:sp>
      </p:grpSp>
      <p:grpSp>
        <p:nvGrpSpPr>
          <p:cNvPr id="849" name="Google Shape;849;p69"/>
          <p:cNvGrpSpPr/>
          <p:nvPr/>
        </p:nvGrpSpPr>
        <p:grpSpPr>
          <a:xfrm>
            <a:off x="4978540" y="4419825"/>
            <a:ext cx="3995282" cy="4222516"/>
            <a:chOff x="1091850" y="4393675"/>
            <a:chExt cx="4393800" cy="4643700"/>
          </a:xfrm>
        </p:grpSpPr>
        <p:sp>
          <p:nvSpPr>
            <p:cNvPr id="850" name="Google Shape;850;p69"/>
            <p:cNvSpPr/>
            <p:nvPr/>
          </p:nvSpPr>
          <p:spPr>
            <a:xfrm>
              <a:off x="1091850" y="4393675"/>
              <a:ext cx="4393800" cy="4643700"/>
            </a:xfrm>
            <a:prstGeom prst="roundRect">
              <a:avLst>
                <a:gd fmla="val 16667" name="adj"/>
              </a:avLst>
            </a:prstGeom>
            <a:solidFill>
              <a:srgbClr val="C9DAF8"/>
            </a:solidFill>
            <a:ln cap="flat" cmpd="sng" w="8650">
              <a:solidFill>
                <a:schemeClr val="dk2"/>
              </a:solidFill>
              <a:prstDash val="solid"/>
              <a:round/>
              <a:headEnd len="sm" w="sm" type="none"/>
              <a:tailEnd len="sm" w="sm" type="none"/>
            </a:ln>
          </p:spPr>
          <p:txBody>
            <a:bodyPr anchorCtr="0" anchor="ctr" bIns="83125" lIns="83125" spcFirstLastPara="1" rIns="83125" wrap="square" tIns="83125">
              <a:noAutofit/>
            </a:bodyPr>
            <a:lstStyle/>
            <a:p>
              <a:pPr indent="0" lvl="0" marL="0" rtl="0" algn="ctr">
                <a:spcBef>
                  <a:spcPts val="0"/>
                </a:spcBef>
                <a:spcAft>
                  <a:spcPts val="0"/>
                </a:spcAft>
                <a:buNone/>
              </a:pPr>
              <a:r>
                <a:t/>
              </a:r>
              <a:endParaRPr sz="1273">
                <a:latin typeface="Calibri"/>
                <a:ea typeface="Calibri"/>
                <a:cs typeface="Calibri"/>
                <a:sym typeface="Calibri"/>
              </a:endParaRPr>
            </a:p>
          </p:txBody>
        </p:sp>
        <p:sp>
          <p:nvSpPr>
            <p:cNvPr id="851" name="Google Shape;851;p69"/>
            <p:cNvSpPr txBox="1"/>
            <p:nvPr/>
          </p:nvSpPr>
          <p:spPr>
            <a:xfrm>
              <a:off x="1532692" y="4835691"/>
              <a:ext cx="3512400" cy="6156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b="1" lang="en-US" sz="2546">
                  <a:solidFill>
                    <a:srgbClr val="1C4587"/>
                  </a:solidFill>
                  <a:latin typeface="Calibri"/>
                  <a:ea typeface="Calibri"/>
                  <a:cs typeface="Calibri"/>
                  <a:sym typeface="Calibri"/>
                </a:rPr>
                <a:t>Deep Architecture</a:t>
              </a:r>
              <a:endParaRPr sz="2546">
                <a:solidFill>
                  <a:schemeClr val="dk1"/>
                </a:solidFill>
                <a:latin typeface="Calibri"/>
                <a:ea typeface="Calibri"/>
                <a:cs typeface="Calibri"/>
                <a:sym typeface="Calibri"/>
              </a:endParaRPr>
            </a:p>
          </p:txBody>
        </p:sp>
        <p:sp>
          <p:nvSpPr>
            <p:cNvPr id="852" name="Google Shape;852;p69"/>
            <p:cNvSpPr txBox="1"/>
            <p:nvPr/>
          </p:nvSpPr>
          <p:spPr>
            <a:xfrm>
              <a:off x="1532550" y="5965125"/>
              <a:ext cx="3512400" cy="27708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Multi-layer transformer networks with extensive attention mechanisms for human-like text generation.</a:t>
              </a:r>
              <a:endParaRPr sz="2546">
                <a:solidFill>
                  <a:srgbClr val="3C78D8"/>
                </a:solidFill>
                <a:latin typeface="Calibri"/>
                <a:ea typeface="Calibri"/>
                <a:cs typeface="Calibri"/>
                <a:sym typeface="Calibri"/>
              </a:endParaRPr>
            </a:p>
          </p:txBody>
        </p:sp>
      </p:grpSp>
      <p:pic>
        <p:nvPicPr>
          <p:cNvPr id="853" name="Google Shape;853;p69" title="denise-jans--J1cTtVpj8k-unsplash.jpg"/>
          <p:cNvPicPr preferRelativeResize="0"/>
          <p:nvPr/>
        </p:nvPicPr>
        <p:blipFill rotWithShape="1">
          <a:blip r:embed="rId3">
            <a:alphaModFix amt="20000"/>
          </a:blip>
          <a:srcRect b="26806" l="0" r="0" t="10046"/>
          <a:stretch/>
        </p:blipFill>
        <p:spPr>
          <a:xfrm>
            <a:off x="1592775" y="3273257"/>
            <a:ext cx="14531850" cy="6116275"/>
          </a:xfrm>
          <a:prstGeom prst="rect">
            <a:avLst/>
          </a:prstGeom>
          <a:noFill/>
          <a:ln>
            <a:noFill/>
          </a:ln>
        </p:spPr>
      </p:pic>
      <p:grpSp>
        <p:nvGrpSpPr>
          <p:cNvPr id="854" name="Google Shape;854;p69"/>
          <p:cNvGrpSpPr/>
          <p:nvPr/>
        </p:nvGrpSpPr>
        <p:grpSpPr>
          <a:xfrm>
            <a:off x="9248377" y="4419825"/>
            <a:ext cx="3995282" cy="4222516"/>
            <a:chOff x="1091850" y="4393675"/>
            <a:chExt cx="4393800" cy="4643700"/>
          </a:xfrm>
        </p:grpSpPr>
        <p:sp>
          <p:nvSpPr>
            <p:cNvPr id="855" name="Google Shape;855;p69"/>
            <p:cNvSpPr/>
            <p:nvPr/>
          </p:nvSpPr>
          <p:spPr>
            <a:xfrm>
              <a:off x="1091850" y="4393675"/>
              <a:ext cx="4393800" cy="4643700"/>
            </a:xfrm>
            <a:prstGeom prst="roundRect">
              <a:avLst>
                <a:gd fmla="val 16667" name="adj"/>
              </a:avLst>
            </a:prstGeom>
            <a:solidFill>
              <a:srgbClr val="C9DAF8"/>
            </a:solidFill>
            <a:ln cap="flat" cmpd="sng" w="8650">
              <a:solidFill>
                <a:schemeClr val="dk2"/>
              </a:solidFill>
              <a:prstDash val="solid"/>
              <a:round/>
              <a:headEnd len="sm" w="sm" type="none"/>
              <a:tailEnd len="sm" w="sm" type="none"/>
            </a:ln>
          </p:spPr>
          <p:txBody>
            <a:bodyPr anchorCtr="0" anchor="ctr" bIns="83125" lIns="83125" spcFirstLastPara="1" rIns="83125" wrap="square" tIns="83125">
              <a:noAutofit/>
            </a:bodyPr>
            <a:lstStyle/>
            <a:p>
              <a:pPr indent="0" lvl="0" marL="0" rtl="0" algn="ctr">
                <a:spcBef>
                  <a:spcPts val="0"/>
                </a:spcBef>
                <a:spcAft>
                  <a:spcPts val="0"/>
                </a:spcAft>
                <a:buNone/>
              </a:pPr>
              <a:r>
                <a:t/>
              </a:r>
              <a:endParaRPr sz="1273">
                <a:latin typeface="Calibri"/>
                <a:ea typeface="Calibri"/>
                <a:cs typeface="Calibri"/>
                <a:sym typeface="Calibri"/>
              </a:endParaRPr>
            </a:p>
          </p:txBody>
        </p:sp>
        <p:sp>
          <p:nvSpPr>
            <p:cNvPr id="856" name="Google Shape;856;p69"/>
            <p:cNvSpPr txBox="1"/>
            <p:nvPr/>
          </p:nvSpPr>
          <p:spPr>
            <a:xfrm>
              <a:off x="1532692" y="4835691"/>
              <a:ext cx="3512400" cy="6156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b="1" lang="en-US" sz="2546">
                  <a:solidFill>
                    <a:srgbClr val="1C4587"/>
                  </a:solidFill>
                  <a:latin typeface="Calibri"/>
                  <a:ea typeface="Calibri"/>
                  <a:cs typeface="Calibri"/>
                  <a:sym typeface="Calibri"/>
                </a:rPr>
                <a:t>Versatile Performance</a:t>
              </a:r>
              <a:endParaRPr sz="2546">
                <a:solidFill>
                  <a:schemeClr val="dk1"/>
                </a:solidFill>
                <a:latin typeface="Calibri"/>
                <a:ea typeface="Calibri"/>
                <a:cs typeface="Calibri"/>
                <a:sym typeface="Calibri"/>
              </a:endParaRPr>
            </a:p>
          </p:txBody>
        </p:sp>
        <p:sp>
          <p:nvSpPr>
            <p:cNvPr id="857" name="Google Shape;857;p69"/>
            <p:cNvSpPr txBox="1"/>
            <p:nvPr/>
          </p:nvSpPr>
          <p:spPr>
            <a:xfrm>
              <a:off x="1532550" y="5965125"/>
              <a:ext cx="3512400" cy="23397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The "Swiss Army knife" of AI—excels at general-purpose tasks from content creation to complex reasoning.</a:t>
              </a:r>
              <a:endParaRPr sz="2546">
                <a:solidFill>
                  <a:schemeClr val="dk1"/>
                </a:solidFill>
                <a:latin typeface="Calibri"/>
                <a:ea typeface="Calibri"/>
                <a:cs typeface="Calibri"/>
                <a:sym typeface="Calibri"/>
              </a:endParaRPr>
            </a:p>
          </p:txBody>
        </p:sp>
      </p:grpSp>
      <p:grpSp>
        <p:nvGrpSpPr>
          <p:cNvPr id="858" name="Google Shape;858;p69"/>
          <p:cNvGrpSpPr/>
          <p:nvPr/>
        </p:nvGrpSpPr>
        <p:grpSpPr>
          <a:xfrm>
            <a:off x="13518190" y="4340900"/>
            <a:ext cx="3995282" cy="4222516"/>
            <a:chOff x="1091850" y="4393675"/>
            <a:chExt cx="4393800" cy="4643700"/>
          </a:xfrm>
        </p:grpSpPr>
        <p:sp>
          <p:nvSpPr>
            <p:cNvPr id="859" name="Google Shape;859;p69"/>
            <p:cNvSpPr/>
            <p:nvPr/>
          </p:nvSpPr>
          <p:spPr>
            <a:xfrm>
              <a:off x="1091850" y="4393675"/>
              <a:ext cx="4393800" cy="4643700"/>
            </a:xfrm>
            <a:prstGeom prst="roundRect">
              <a:avLst>
                <a:gd fmla="val 16667" name="adj"/>
              </a:avLst>
            </a:prstGeom>
            <a:solidFill>
              <a:srgbClr val="C9DAF8"/>
            </a:solidFill>
            <a:ln cap="flat" cmpd="sng" w="8650">
              <a:solidFill>
                <a:schemeClr val="dk2"/>
              </a:solidFill>
              <a:prstDash val="solid"/>
              <a:round/>
              <a:headEnd len="sm" w="sm" type="none"/>
              <a:tailEnd len="sm" w="sm" type="none"/>
            </a:ln>
          </p:spPr>
          <p:txBody>
            <a:bodyPr anchorCtr="0" anchor="ctr" bIns="83125" lIns="83125" spcFirstLastPara="1" rIns="83125" wrap="square" tIns="83125">
              <a:noAutofit/>
            </a:bodyPr>
            <a:lstStyle/>
            <a:p>
              <a:pPr indent="0" lvl="0" marL="0" rtl="0" algn="ctr">
                <a:spcBef>
                  <a:spcPts val="0"/>
                </a:spcBef>
                <a:spcAft>
                  <a:spcPts val="0"/>
                </a:spcAft>
                <a:buNone/>
              </a:pPr>
              <a:r>
                <a:t/>
              </a:r>
              <a:endParaRPr sz="1273">
                <a:latin typeface="Calibri"/>
                <a:ea typeface="Calibri"/>
                <a:cs typeface="Calibri"/>
                <a:sym typeface="Calibri"/>
              </a:endParaRPr>
            </a:p>
          </p:txBody>
        </p:sp>
        <p:sp>
          <p:nvSpPr>
            <p:cNvPr id="860" name="Google Shape;860;p69"/>
            <p:cNvSpPr txBox="1"/>
            <p:nvPr/>
          </p:nvSpPr>
          <p:spPr>
            <a:xfrm>
              <a:off x="1532692" y="4835691"/>
              <a:ext cx="3512400" cy="6156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b="1" lang="en-US" sz="2546">
                  <a:solidFill>
                    <a:srgbClr val="1C4587"/>
                  </a:solidFill>
                  <a:latin typeface="Calibri"/>
                  <a:ea typeface="Calibri"/>
                  <a:cs typeface="Calibri"/>
                  <a:sym typeface="Calibri"/>
                </a:rPr>
                <a:t>Resource Intensive</a:t>
              </a:r>
              <a:endParaRPr b="1" sz="2546">
                <a:solidFill>
                  <a:srgbClr val="1C4587"/>
                </a:solidFill>
                <a:latin typeface="Calibri"/>
                <a:ea typeface="Calibri"/>
                <a:cs typeface="Calibri"/>
                <a:sym typeface="Calibri"/>
              </a:endParaRPr>
            </a:p>
          </p:txBody>
        </p:sp>
        <p:sp>
          <p:nvSpPr>
            <p:cNvPr id="861" name="Google Shape;861;p69"/>
            <p:cNvSpPr txBox="1"/>
            <p:nvPr/>
          </p:nvSpPr>
          <p:spPr>
            <a:xfrm>
              <a:off x="1532550" y="5965125"/>
              <a:ext cx="3512400" cy="23397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Demands high-end GPUs/TPUs with substantial operational costs and environmental impact.</a:t>
              </a:r>
              <a:endParaRPr sz="2546">
                <a:solidFill>
                  <a:srgbClr val="3C78D8"/>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70"/>
          <p:cNvSpPr txBox="1"/>
          <p:nvPr>
            <p:ph type="ctrTitle"/>
          </p:nvPr>
        </p:nvSpPr>
        <p:spPr>
          <a:xfrm>
            <a:off x="1524000" y="1122375"/>
            <a:ext cx="14669400" cy="11664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Small </a:t>
            </a:r>
            <a:r>
              <a:rPr lang="en-US" sz="7200">
                <a:solidFill>
                  <a:schemeClr val="accent1"/>
                </a:solidFill>
              </a:rPr>
              <a:t>Language Models (SLMs)</a:t>
            </a:r>
            <a:endParaRPr sz="7200">
              <a:solidFill>
                <a:schemeClr val="accent1"/>
              </a:solidFill>
            </a:endParaRPr>
          </a:p>
        </p:txBody>
      </p:sp>
      <p:grpSp>
        <p:nvGrpSpPr>
          <p:cNvPr id="867" name="Google Shape;867;p70"/>
          <p:cNvGrpSpPr/>
          <p:nvPr/>
        </p:nvGrpSpPr>
        <p:grpSpPr>
          <a:xfrm>
            <a:off x="708715" y="4419825"/>
            <a:ext cx="3995282" cy="4222516"/>
            <a:chOff x="1091850" y="4393675"/>
            <a:chExt cx="4393800" cy="4643700"/>
          </a:xfrm>
        </p:grpSpPr>
        <p:sp>
          <p:nvSpPr>
            <p:cNvPr id="868" name="Google Shape;868;p70"/>
            <p:cNvSpPr/>
            <p:nvPr/>
          </p:nvSpPr>
          <p:spPr>
            <a:xfrm>
              <a:off x="1091850" y="4393675"/>
              <a:ext cx="4393800" cy="4643700"/>
            </a:xfrm>
            <a:prstGeom prst="roundRect">
              <a:avLst>
                <a:gd fmla="val 16667" name="adj"/>
              </a:avLst>
            </a:prstGeom>
            <a:solidFill>
              <a:srgbClr val="C9DAF8"/>
            </a:solidFill>
            <a:ln cap="flat" cmpd="sng" w="8650">
              <a:solidFill>
                <a:schemeClr val="dk2"/>
              </a:solidFill>
              <a:prstDash val="solid"/>
              <a:round/>
              <a:headEnd len="sm" w="sm" type="none"/>
              <a:tailEnd len="sm" w="sm" type="none"/>
            </a:ln>
          </p:spPr>
          <p:txBody>
            <a:bodyPr anchorCtr="0" anchor="ctr" bIns="83125" lIns="83125" spcFirstLastPara="1" rIns="83125" wrap="square" tIns="83125">
              <a:noAutofit/>
            </a:bodyPr>
            <a:lstStyle/>
            <a:p>
              <a:pPr indent="0" lvl="0" marL="0" rtl="0" algn="ctr">
                <a:spcBef>
                  <a:spcPts val="0"/>
                </a:spcBef>
                <a:spcAft>
                  <a:spcPts val="0"/>
                </a:spcAft>
                <a:buNone/>
              </a:pPr>
              <a:r>
                <a:t/>
              </a:r>
              <a:endParaRPr sz="1273">
                <a:latin typeface="Calibri"/>
                <a:ea typeface="Calibri"/>
                <a:cs typeface="Calibri"/>
                <a:sym typeface="Calibri"/>
              </a:endParaRPr>
            </a:p>
          </p:txBody>
        </p:sp>
        <p:sp>
          <p:nvSpPr>
            <p:cNvPr id="869" name="Google Shape;869;p70"/>
            <p:cNvSpPr txBox="1"/>
            <p:nvPr/>
          </p:nvSpPr>
          <p:spPr>
            <a:xfrm>
              <a:off x="1532692" y="4835691"/>
              <a:ext cx="3512400" cy="6156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b="1" lang="en-US" sz="2546">
                  <a:solidFill>
                    <a:srgbClr val="1C4587"/>
                  </a:solidFill>
                  <a:latin typeface="Calibri"/>
                  <a:ea typeface="Calibri"/>
                  <a:cs typeface="Calibri"/>
                  <a:sym typeface="Calibri"/>
                </a:rPr>
                <a:t>Compact Architecture</a:t>
              </a:r>
              <a:endParaRPr b="1" sz="2546">
                <a:solidFill>
                  <a:srgbClr val="1C4587"/>
                </a:solidFill>
                <a:latin typeface="Calibri"/>
                <a:ea typeface="Calibri"/>
                <a:cs typeface="Calibri"/>
                <a:sym typeface="Calibri"/>
              </a:endParaRPr>
            </a:p>
          </p:txBody>
        </p:sp>
        <p:sp>
          <p:nvSpPr>
            <p:cNvPr id="870" name="Google Shape;870;p70"/>
            <p:cNvSpPr txBox="1"/>
            <p:nvPr/>
          </p:nvSpPr>
          <p:spPr>
            <a:xfrm>
              <a:off x="1532550" y="5965125"/>
              <a:ext cx="3512400" cy="27708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Lightweight models with parameters ranging from millions to under 7 billion—optimized for efficiency.</a:t>
              </a:r>
              <a:endParaRPr sz="2546">
                <a:solidFill>
                  <a:srgbClr val="3C78D8"/>
                </a:solidFill>
                <a:latin typeface="Calibri"/>
                <a:ea typeface="Calibri"/>
                <a:cs typeface="Calibri"/>
                <a:sym typeface="Calibri"/>
              </a:endParaRPr>
            </a:p>
          </p:txBody>
        </p:sp>
      </p:grpSp>
      <p:grpSp>
        <p:nvGrpSpPr>
          <p:cNvPr id="871" name="Google Shape;871;p70"/>
          <p:cNvGrpSpPr/>
          <p:nvPr/>
        </p:nvGrpSpPr>
        <p:grpSpPr>
          <a:xfrm>
            <a:off x="4978540" y="4419825"/>
            <a:ext cx="3995282" cy="4222516"/>
            <a:chOff x="1091850" y="4393675"/>
            <a:chExt cx="4393800" cy="4643700"/>
          </a:xfrm>
        </p:grpSpPr>
        <p:sp>
          <p:nvSpPr>
            <p:cNvPr id="872" name="Google Shape;872;p70"/>
            <p:cNvSpPr/>
            <p:nvPr/>
          </p:nvSpPr>
          <p:spPr>
            <a:xfrm>
              <a:off x="1091850" y="4393675"/>
              <a:ext cx="4393800" cy="4643700"/>
            </a:xfrm>
            <a:prstGeom prst="roundRect">
              <a:avLst>
                <a:gd fmla="val 16667" name="adj"/>
              </a:avLst>
            </a:prstGeom>
            <a:solidFill>
              <a:srgbClr val="C9DAF8"/>
            </a:solidFill>
            <a:ln cap="flat" cmpd="sng" w="8650">
              <a:solidFill>
                <a:schemeClr val="dk2"/>
              </a:solidFill>
              <a:prstDash val="solid"/>
              <a:round/>
              <a:headEnd len="sm" w="sm" type="none"/>
              <a:tailEnd len="sm" w="sm" type="none"/>
            </a:ln>
          </p:spPr>
          <p:txBody>
            <a:bodyPr anchorCtr="0" anchor="ctr" bIns="83125" lIns="83125" spcFirstLastPara="1" rIns="83125" wrap="square" tIns="83125">
              <a:noAutofit/>
            </a:bodyPr>
            <a:lstStyle/>
            <a:p>
              <a:pPr indent="0" lvl="0" marL="0" rtl="0" algn="ctr">
                <a:spcBef>
                  <a:spcPts val="0"/>
                </a:spcBef>
                <a:spcAft>
                  <a:spcPts val="0"/>
                </a:spcAft>
                <a:buNone/>
              </a:pPr>
              <a:r>
                <a:t/>
              </a:r>
              <a:endParaRPr sz="1273">
                <a:latin typeface="Calibri"/>
                <a:ea typeface="Calibri"/>
                <a:cs typeface="Calibri"/>
                <a:sym typeface="Calibri"/>
              </a:endParaRPr>
            </a:p>
          </p:txBody>
        </p:sp>
        <p:sp>
          <p:nvSpPr>
            <p:cNvPr id="873" name="Google Shape;873;p70"/>
            <p:cNvSpPr txBox="1"/>
            <p:nvPr/>
          </p:nvSpPr>
          <p:spPr>
            <a:xfrm>
              <a:off x="1532692" y="4835691"/>
              <a:ext cx="3512400" cy="6156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b="1" lang="en-US" sz="2546">
                  <a:solidFill>
                    <a:srgbClr val="1C4587"/>
                  </a:solidFill>
                  <a:latin typeface="Calibri"/>
                  <a:ea typeface="Calibri"/>
                  <a:cs typeface="Calibri"/>
                  <a:sym typeface="Calibri"/>
                </a:rPr>
                <a:t>Precision-Focused</a:t>
              </a:r>
              <a:endParaRPr sz="2546">
                <a:solidFill>
                  <a:schemeClr val="dk1"/>
                </a:solidFill>
                <a:latin typeface="Calibri"/>
                <a:ea typeface="Calibri"/>
                <a:cs typeface="Calibri"/>
                <a:sym typeface="Calibri"/>
              </a:endParaRPr>
            </a:p>
          </p:txBody>
        </p:sp>
        <p:sp>
          <p:nvSpPr>
            <p:cNvPr id="874" name="Google Shape;874;p70"/>
            <p:cNvSpPr txBox="1"/>
            <p:nvPr/>
          </p:nvSpPr>
          <p:spPr>
            <a:xfrm>
              <a:off x="1532550" y="5965125"/>
              <a:ext cx="3512400" cy="23397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The "scalpel" of AI—specialized for narrowly-defined tasks on mobile and edge devices.</a:t>
              </a:r>
              <a:endParaRPr sz="2546">
                <a:solidFill>
                  <a:srgbClr val="3C78D8"/>
                </a:solidFill>
                <a:latin typeface="Calibri"/>
                <a:ea typeface="Calibri"/>
                <a:cs typeface="Calibri"/>
                <a:sym typeface="Calibri"/>
              </a:endParaRPr>
            </a:p>
          </p:txBody>
        </p:sp>
      </p:grpSp>
      <p:grpSp>
        <p:nvGrpSpPr>
          <p:cNvPr id="875" name="Google Shape;875;p70"/>
          <p:cNvGrpSpPr/>
          <p:nvPr/>
        </p:nvGrpSpPr>
        <p:grpSpPr>
          <a:xfrm>
            <a:off x="9248377" y="4419825"/>
            <a:ext cx="3995282" cy="4222516"/>
            <a:chOff x="1091850" y="4393675"/>
            <a:chExt cx="4393800" cy="4643700"/>
          </a:xfrm>
        </p:grpSpPr>
        <p:sp>
          <p:nvSpPr>
            <p:cNvPr id="876" name="Google Shape;876;p70"/>
            <p:cNvSpPr/>
            <p:nvPr/>
          </p:nvSpPr>
          <p:spPr>
            <a:xfrm>
              <a:off x="1091850" y="4393675"/>
              <a:ext cx="4393800" cy="4643700"/>
            </a:xfrm>
            <a:prstGeom prst="roundRect">
              <a:avLst>
                <a:gd fmla="val 16667" name="adj"/>
              </a:avLst>
            </a:prstGeom>
            <a:solidFill>
              <a:srgbClr val="C9DAF8"/>
            </a:solidFill>
            <a:ln cap="flat" cmpd="sng" w="8650">
              <a:solidFill>
                <a:schemeClr val="dk2"/>
              </a:solidFill>
              <a:prstDash val="solid"/>
              <a:round/>
              <a:headEnd len="sm" w="sm" type="none"/>
              <a:tailEnd len="sm" w="sm" type="none"/>
            </a:ln>
          </p:spPr>
          <p:txBody>
            <a:bodyPr anchorCtr="0" anchor="ctr" bIns="83125" lIns="83125" spcFirstLastPara="1" rIns="83125" wrap="square" tIns="83125">
              <a:noAutofit/>
            </a:bodyPr>
            <a:lstStyle/>
            <a:p>
              <a:pPr indent="0" lvl="0" marL="0" rtl="0" algn="ctr">
                <a:spcBef>
                  <a:spcPts val="0"/>
                </a:spcBef>
                <a:spcAft>
                  <a:spcPts val="0"/>
                </a:spcAft>
                <a:buNone/>
              </a:pPr>
              <a:r>
                <a:t/>
              </a:r>
              <a:endParaRPr sz="1273">
                <a:latin typeface="Calibri"/>
                <a:ea typeface="Calibri"/>
                <a:cs typeface="Calibri"/>
                <a:sym typeface="Calibri"/>
              </a:endParaRPr>
            </a:p>
          </p:txBody>
        </p:sp>
        <p:sp>
          <p:nvSpPr>
            <p:cNvPr id="877" name="Google Shape;877;p70"/>
            <p:cNvSpPr txBox="1"/>
            <p:nvPr/>
          </p:nvSpPr>
          <p:spPr>
            <a:xfrm>
              <a:off x="1532692" y="4835691"/>
              <a:ext cx="3512400" cy="6156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b="1" lang="en-US" sz="2546">
                  <a:solidFill>
                    <a:srgbClr val="1C4587"/>
                  </a:solidFill>
                  <a:latin typeface="Calibri"/>
                  <a:ea typeface="Calibri"/>
                  <a:cs typeface="Calibri"/>
                  <a:sym typeface="Calibri"/>
                </a:rPr>
                <a:t>Agentic Future</a:t>
              </a:r>
              <a:endParaRPr sz="2546">
                <a:solidFill>
                  <a:schemeClr val="dk1"/>
                </a:solidFill>
                <a:latin typeface="Calibri"/>
                <a:ea typeface="Calibri"/>
                <a:cs typeface="Calibri"/>
                <a:sym typeface="Calibri"/>
              </a:endParaRPr>
            </a:p>
          </p:txBody>
        </p:sp>
        <p:sp>
          <p:nvSpPr>
            <p:cNvPr id="878" name="Google Shape;878;p70"/>
            <p:cNvSpPr txBox="1"/>
            <p:nvPr/>
          </p:nvSpPr>
          <p:spPr>
            <a:xfrm>
              <a:off x="1532550" y="5965125"/>
              <a:ext cx="3512400" cy="27708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Growing consensus: SLMs power repetitive, specialized agentic systems more economically than LLMs.</a:t>
              </a:r>
              <a:endParaRPr sz="2546">
                <a:solidFill>
                  <a:schemeClr val="dk1"/>
                </a:solidFill>
                <a:latin typeface="Calibri"/>
                <a:ea typeface="Calibri"/>
                <a:cs typeface="Calibri"/>
                <a:sym typeface="Calibri"/>
              </a:endParaRPr>
            </a:p>
          </p:txBody>
        </p:sp>
      </p:grpSp>
      <p:grpSp>
        <p:nvGrpSpPr>
          <p:cNvPr id="879" name="Google Shape;879;p70"/>
          <p:cNvGrpSpPr/>
          <p:nvPr/>
        </p:nvGrpSpPr>
        <p:grpSpPr>
          <a:xfrm>
            <a:off x="13518190" y="4340900"/>
            <a:ext cx="3995282" cy="4222516"/>
            <a:chOff x="1091850" y="4393675"/>
            <a:chExt cx="4393800" cy="4643700"/>
          </a:xfrm>
        </p:grpSpPr>
        <p:sp>
          <p:nvSpPr>
            <p:cNvPr id="880" name="Google Shape;880;p70"/>
            <p:cNvSpPr/>
            <p:nvPr/>
          </p:nvSpPr>
          <p:spPr>
            <a:xfrm>
              <a:off x="1091850" y="4393675"/>
              <a:ext cx="4393800" cy="4643700"/>
            </a:xfrm>
            <a:prstGeom prst="roundRect">
              <a:avLst>
                <a:gd fmla="val 16667" name="adj"/>
              </a:avLst>
            </a:prstGeom>
            <a:solidFill>
              <a:srgbClr val="C9DAF8"/>
            </a:solidFill>
            <a:ln cap="flat" cmpd="sng" w="8650">
              <a:solidFill>
                <a:schemeClr val="dk2"/>
              </a:solidFill>
              <a:prstDash val="solid"/>
              <a:round/>
              <a:headEnd len="sm" w="sm" type="none"/>
              <a:tailEnd len="sm" w="sm" type="none"/>
            </a:ln>
          </p:spPr>
          <p:txBody>
            <a:bodyPr anchorCtr="0" anchor="ctr" bIns="83125" lIns="83125" spcFirstLastPara="1" rIns="83125" wrap="square" tIns="83125">
              <a:noAutofit/>
            </a:bodyPr>
            <a:lstStyle/>
            <a:p>
              <a:pPr indent="0" lvl="0" marL="0" rtl="0" algn="ctr">
                <a:spcBef>
                  <a:spcPts val="0"/>
                </a:spcBef>
                <a:spcAft>
                  <a:spcPts val="0"/>
                </a:spcAft>
                <a:buNone/>
              </a:pPr>
              <a:r>
                <a:t/>
              </a:r>
              <a:endParaRPr sz="1273">
                <a:latin typeface="Calibri"/>
                <a:ea typeface="Calibri"/>
                <a:cs typeface="Calibri"/>
                <a:sym typeface="Calibri"/>
              </a:endParaRPr>
            </a:p>
          </p:txBody>
        </p:sp>
        <p:sp>
          <p:nvSpPr>
            <p:cNvPr id="881" name="Google Shape;881;p70"/>
            <p:cNvSpPr txBox="1"/>
            <p:nvPr/>
          </p:nvSpPr>
          <p:spPr>
            <a:xfrm>
              <a:off x="1532692" y="4835691"/>
              <a:ext cx="3512400" cy="6156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b="1" lang="en-US" sz="2546">
                  <a:solidFill>
                    <a:srgbClr val="1C4587"/>
                  </a:solidFill>
                  <a:latin typeface="Calibri"/>
                  <a:ea typeface="Calibri"/>
                  <a:cs typeface="Calibri"/>
                  <a:sym typeface="Calibri"/>
                </a:rPr>
                <a:t>Knowledge Transfer</a:t>
              </a:r>
              <a:endParaRPr b="1" sz="2546">
                <a:solidFill>
                  <a:srgbClr val="1C4587"/>
                </a:solidFill>
                <a:latin typeface="Calibri"/>
                <a:ea typeface="Calibri"/>
                <a:cs typeface="Calibri"/>
                <a:sym typeface="Calibri"/>
              </a:endParaRPr>
            </a:p>
          </p:txBody>
        </p:sp>
        <p:sp>
          <p:nvSpPr>
            <p:cNvPr id="882" name="Google Shape;882;p70"/>
            <p:cNvSpPr txBox="1"/>
            <p:nvPr/>
          </p:nvSpPr>
          <p:spPr>
            <a:xfrm>
              <a:off x="1532550" y="5965125"/>
              <a:ext cx="3512400" cy="27708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Often derived from larger models, retaining strong linguistic capabilities with minimal footprint.</a:t>
              </a:r>
              <a:endParaRPr sz="2546">
                <a:solidFill>
                  <a:srgbClr val="3C78D8"/>
                </a:solidFill>
                <a:latin typeface="Calibri"/>
                <a:ea typeface="Calibri"/>
                <a:cs typeface="Calibri"/>
                <a:sym typeface="Calibri"/>
              </a:endParaRPr>
            </a:p>
          </p:txBody>
        </p:sp>
      </p:grpSp>
      <p:pic>
        <p:nvPicPr>
          <p:cNvPr id="883" name="Google Shape;883;p70" title="elen-sher-0SXf6njzWt4-unsplash.jpg"/>
          <p:cNvPicPr preferRelativeResize="0"/>
          <p:nvPr/>
        </p:nvPicPr>
        <p:blipFill rotWithShape="1">
          <a:blip r:embed="rId3">
            <a:alphaModFix amt="70000"/>
          </a:blip>
          <a:srcRect b="25903" l="26432" r="0" t="0"/>
          <a:stretch/>
        </p:blipFill>
        <p:spPr>
          <a:xfrm>
            <a:off x="6889625" y="2508150"/>
            <a:ext cx="4508751" cy="60552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88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71"/>
          <p:cNvPicPr preferRelativeResize="0"/>
          <p:nvPr/>
        </p:nvPicPr>
        <p:blipFill>
          <a:blip r:embed="rId3">
            <a:alphaModFix/>
          </a:blip>
          <a:stretch>
            <a:fillRect/>
          </a:stretch>
        </p:blipFill>
        <p:spPr>
          <a:xfrm>
            <a:off x="14602813" y="7241750"/>
            <a:ext cx="2332624" cy="2332624"/>
          </a:xfrm>
          <a:prstGeom prst="rect">
            <a:avLst/>
          </a:prstGeom>
          <a:noFill/>
          <a:ln>
            <a:noFill/>
          </a:ln>
        </p:spPr>
      </p:pic>
      <p:pic>
        <p:nvPicPr>
          <p:cNvPr id="889" name="Google Shape;889;p71"/>
          <p:cNvPicPr preferRelativeResize="0"/>
          <p:nvPr/>
        </p:nvPicPr>
        <p:blipFill rotWithShape="1">
          <a:blip r:embed="rId4">
            <a:alphaModFix/>
          </a:blip>
          <a:srcRect b="0" l="14792" r="0" t="0"/>
          <a:stretch/>
        </p:blipFill>
        <p:spPr>
          <a:xfrm>
            <a:off x="10528350" y="1540950"/>
            <a:ext cx="2683450" cy="3149275"/>
          </a:xfrm>
          <a:prstGeom prst="rect">
            <a:avLst/>
          </a:prstGeom>
          <a:noFill/>
          <a:ln>
            <a:noFill/>
          </a:ln>
        </p:spPr>
      </p:pic>
      <p:pic>
        <p:nvPicPr>
          <p:cNvPr id="890" name="Google Shape;890;p71"/>
          <p:cNvPicPr preferRelativeResize="0"/>
          <p:nvPr/>
        </p:nvPicPr>
        <p:blipFill>
          <a:blip r:embed="rId5">
            <a:alphaModFix/>
          </a:blip>
          <a:stretch>
            <a:fillRect/>
          </a:stretch>
        </p:blipFill>
        <p:spPr>
          <a:xfrm>
            <a:off x="4534019" y="7160156"/>
            <a:ext cx="3531125" cy="2495825"/>
          </a:xfrm>
          <a:prstGeom prst="rect">
            <a:avLst/>
          </a:prstGeom>
          <a:noFill/>
          <a:ln>
            <a:noFill/>
          </a:ln>
        </p:spPr>
      </p:pic>
      <p:pic>
        <p:nvPicPr>
          <p:cNvPr id="891" name="Google Shape;891;p71"/>
          <p:cNvPicPr preferRelativeResize="0"/>
          <p:nvPr/>
        </p:nvPicPr>
        <p:blipFill>
          <a:blip r:embed="rId6">
            <a:alphaModFix/>
          </a:blip>
          <a:stretch>
            <a:fillRect/>
          </a:stretch>
        </p:blipFill>
        <p:spPr>
          <a:xfrm>
            <a:off x="7494300" y="4230213"/>
            <a:ext cx="3299375" cy="3299375"/>
          </a:xfrm>
          <a:prstGeom prst="rect">
            <a:avLst/>
          </a:prstGeom>
          <a:noFill/>
          <a:ln>
            <a:noFill/>
          </a:ln>
        </p:spPr>
      </p:pic>
      <p:pic>
        <p:nvPicPr>
          <p:cNvPr id="892" name="Google Shape;892;p71"/>
          <p:cNvPicPr preferRelativeResize="0"/>
          <p:nvPr/>
        </p:nvPicPr>
        <p:blipFill rotWithShape="1">
          <a:blip r:embed="rId7">
            <a:alphaModFix/>
          </a:blip>
          <a:srcRect b="0" l="0" r="71011" t="0"/>
          <a:stretch/>
        </p:blipFill>
        <p:spPr>
          <a:xfrm>
            <a:off x="1063175" y="1932113"/>
            <a:ext cx="3149275" cy="2298116"/>
          </a:xfrm>
          <a:prstGeom prst="rect">
            <a:avLst/>
          </a:prstGeom>
          <a:noFill/>
          <a:ln>
            <a:noFill/>
          </a:ln>
        </p:spPr>
      </p:pic>
      <p:pic>
        <p:nvPicPr>
          <p:cNvPr id="893" name="Google Shape;893;p71"/>
          <p:cNvPicPr preferRelativeResize="0"/>
          <p:nvPr/>
        </p:nvPicPr>
        <p:blipFill rotWithShape="1">
          <a:blip r:embed="rId8">
            <a:alphaModFix/>
          </a:blip>
          <a:srcRect b="0" l="0" r="66666" t="0"/>
          <a:stretch/>
        </p:blipFill>
        <p:spPr>
          <a:xfrm>
            <a:off x="5133275" y="1914863"/>
            <a:ext cx="2332625" cy="2332625"/>
          </a:xfrm>
          <a:prstGeom prst="rect">
            <a:avLst/>
          </a:prstGeom>
          <a:noFill/>
          <a:ln>
            <a:noFill/>
          </a:ln>
        </p:spPr>
      </p:pic>
      <p:pic>
        <p:nvPicPr>
          <p:cNvPr id="894" name="Google Shape;894;p71"/>
          <p:cNvPicPr preferRelativeResize="0"/>
          <p:nvPr/>
        </p:nvPicPr>
        <p:blipFill>
          <a:blip r:embed="rId9">
            <a:alphaModFix/>
          </a:blip>
          <a:stretch>
            <a:fillRect/>
          </a:stretch>
        </p:blipFill>
        <p:spPr>
          <a:xfrm>
            <a:off x="10528349" y="7165215"/>
            <a:ext cx="2683450" cy="2485696"/>
          </a:xfrm>
          <a:prstGeom prst="rect">
            <a:avLst/>
          </a:prstGeom>
          <a:noFill/>
          <a:ln>
            <a:noFill/>
          </a:ln>
        </p:spPr>
      </p:pic>
      <p:pic>
        <p:nvPicPr>
          <p:cNvPr id="895" name="Google Shape;895;p71"/>
          <p:cNvPicPr preferRelativeResize="0"/>
          <p:nvPr/>
        </p:nvPicPr>
        <p:blipFill>
          <a:blip r:embed="rId10">
            <a:alphaModFix/>
          </a:blip>
          <a:stretch>
            <a:fillRect/>
          </a:stretch>
        </p:blipFill>
        <p:spPr>
          <a:xfrm>
            <a:off x="14427400" y="2163075"/>
            <a:ext cx="2683450" cy="2683450"/>
          </a:xfrm>
          <a:prstGeom prst="rect">
            <a:avLst/>
          </a:prstGeom>
          <a:noFill/>
          <a:ln>
            <a:noFill/>
          </a:ln>
        </p:spPr>
      </p:pic>
      <p:pic>
        <p:nvPicPr>
          <p:cNvPr id="896" name="Google Shape;896;p71"/>
          <p:cNvPicPr preferRelativeResize="0"/>
          <p:nvPr/>
        </p:nvPicPr>
        <p:blipFill rotWithShape="1">
          <a:blip r:embed="rId11">
            <a:alphaModFix/>
          </a:blip>
          <a:srcRect b="0" l="0" r="0" t="0"/>
          <a:stretch/>
        </p:blipFill>
        <p:spPr>
          <a:xfrm>
            <a:off x="0" y="7302698"/>
            <a:ext cx="3586162" cy="2984302"/>
          </a:xfrm>
          <a:prstGeom prst="rect">
            <a:avLst/>
          </a:prstGeom>
          <a:noFill/>
          <a:ln>
            <a:noFill/>
          </a:ln>
        </p:spPr>
      </p:pic>
      <p:pic>
        <p:nvPicPr>
          <p:cNvPr id="897" name="Google Shape;897;p71"/>
          <p:cNvPicPr preferRelativeResize="0"/>
          <p:nvPr/>
        </p:nvPicPr>
        <p:blipFill rotWithShape="1">
          <a:blip r:embed="rId12">
            <a:alphaModFix/>
          </a:blip>
          <a:srcRect b="0" l="0" r="78703" t="0"/>
          <a:stretch/>
        </p:blipFill>
        <p:spPr>
          <a:xfrm>
            <a:off x="1063175" y="7155800"/>
            <a:ext cx="2332625" cy="2332625"/>
          </a:xfrm>
          <a:prstGeom prst="rect">
            <a:avLst/>
          </a:prstGeom>
          <a:noFill/>
          <a:ln>
            <a:noFill/>
          </a:ln>
        </p:spPr>
      </p:pic>
      <p:sp>
        <p:nvSpPr>
          <p:cNvPr id="898" name="Google Shape;898;p71"/>
          <p:cNvSpPr txBox="1"/>
          <p:nvPr>
            <p:ph type="ctrTitle"/>
          </p:nvPr>
        </p:nvSpPr>
        <p:spPr>
          <a:xfrm>
            <a:off x="1638725" y="242800"/>
            <a:ext cx="14669400" cy="11664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SLM Offerings</a:t>
            </a:r>
            <a:endParaRPr sz="7200">
              <a:solidFill>
                <a:schemeClr val="accent1"/>
              </a:solidFill>
            </a:endParaRPr>
          </a:p>
        </p:txBody>
      </p:sp>
      <p:pic>
        <p:nvPicPr>
          <p:cNvPr id="899" name="Google Shape;899;p71"/>
          <p:cNvPicPr preferRelativeResize="0"/>
          <p:nvPr/>
        </p:nvPicPr>
        <p:blipFill rotWithShape="1">
          <a:blip r:embed="rId13">
            <a:alphaModFix/>
          </a:blip>
          <a:srcRect b="0" l="0" r="0" t="0"/>
          <a:stretch/>
        </p:blipFill>
        <p:spPr>
          <a:xfrm>
            <a:off x="15659576" y="0"/>
            <a:ext cx="2628424" cy="41138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id="143" name="Google Shape;143;p18"/>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44" name="Google Shape;144;p18"/>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45" name="Google Shape;145;p18"/>
          <p:cNvPicPr preferRelativeResize="0"/>
          <p:nvPr/>
        </p:nvPicPr>
        <p:blipFill rotWithShape="1">
          <a:blip r:embed="rId5">
            <a:alphaModFix/>
          </a:blip>
          <a:srcRect b="0" l="0" r="0" t="0"/>
          <a:stretch/>
        </p:blipFill>
        <p:spPr>
          <a:xfrm>
            <a:off x="0" y="7705874"/>
            <a:ext cx="2362200" cy="2581126"/>
          </a:xfrm>
          <a:prstGeom prst="rect">
            <a:avLst/>
          </a:prstGeom>
          <a:noFill/>
          <a:ln>
            <a:noFill/>
          </a:ln>
        </p:spPr>
      </p:pic>
      <p:pic>
        <p:nvPicPr>
          <p:cNvPr id="146" name="Google Shape;146;p18"/>
          <p:cNvPicPr preferRelativeResize="0"/>
          <p:nvPr/>
        </p:nvPicPr>
        <p:blipFill rotWithShape="1">
          <a:blip r:embed="rId6">
            <a:alphaModFix/>
          </a:blip>
          <a:srcRect b="0" l="0" r="0" t="0"/>
          <a:stretch/>
        </p:blipFill>
        <p:spPr>
          <a:xfrm>
            <a:off x="15564888" y="0"/>
            <a:ext cx="2723108" cy="2876550"/>
          </a:xfrm>
          <a:prstGeom prst="rect">
            <a:avLst/>
          </a:prstGeom>
          <a:noFill/>
          <a:ln>
            <a:noFill/>
          </a:ln>
        </p:spPr>
      </p:pic>
      <p:sp>
        <p:nvSpPr>
          <p:cNvPr id="147" name="Google Shape;147;p18"/>
          <p:cNvSpPr txBox="1"/>
          <p:nvPr/>
        </p:nvSpPr>
        <p:spPr>
          <a:xfrm>
            <a:off x="762000" y="733425"/>
            <a:ext cx="151971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What’s KMP and Why?</a:t>
            </a:r>
            <a:endParaRPr/>
          </a:p>
        </p:txBody>
      </p:sp>
      <p:sp>
        <p:nvSpPr>
          <p:cNvPr id="148" name="Google Shape;148;p18"/>
          <p:cNvSpPr txBox="1"/>
          <p:nvPr/>
        </p:nvSpPr>
        <p:spPr>
          <a:xfrm>
            <a:off x="762000" y="2426697"/>
            <a:ext cx="14693700" cy="7156500"/>
          </a:xfrm>
          <a:prstGeom prst="rect">
            <a:avLst/>
          </a:prstGeom>
          <a:noFill/>
          <a:ln>
            <a:noFill/>
          </a:ln>
        </p:spPr>
        <p:txBody>
          <a:bodyPr anchorCtr="0" anchor="t" bIns="91425" lIns="91425" spcFirstLastPara="1" rIns="91425" wrap="square" tIns="91425">
            <a:normAutofit/>
          </a:bodyPr>
          <a:lstStyle/>
          <a:p>
            <a:pPr indent="-450850" lvl="0" marL="457200" rtl="0" algn="l">
              <a:lnSpc>
                <a:spcPct val="200000"/>
              </a:lnSpc>
              <a:spcBef>
                <a:spcPts val="1200"/>
              </a:spcBef>
              <a:spcAft>
                <a:spcPts val="0"/>
              </a:spcAft>
              <a:buClr>
                <a:schemeClr val="dk1"/>
              </a:buClr>
              <a:buSzPts val="3500"/>
              <a:buFont typeface="Manrope"/>
              <a:buChar char="●"/>
            </a:pPr>
            <a:r>
              <a:rPr lang="en-US" sz="3500">
                <a:solidFill>
                  <a:schemeClr val="dk1"/>
                </a:solidFill>
                <a:latin typeface="Manrope"/>
                <a:ea typeface="Manrope"/>
                <a:cs typeface="Manrope"/>
                <a:sym typeface="Manrope"/>
              </a:rPr>
              <a:t>A technology by JetBrains to share Kotlin code across platforms (Android, iOS, web, desktop, server).</a:t>
            </a:r>
            <a:endParaRPr sz="3500">
              <a:solidFill>
                <a:schemeClr val="dk1"/>
              </a:solidFill>
              <a:latin typeface="Manrope"/>
              <a:ea typeface="Manrope"/>
              <a:cs typeface="Manrope"/>
              <a:sym typeface="Manrope"/>
            </a:endParaRPr>
          </a:p>
          <a:p>
            <a:pPr indent="-450850" lvl="0" marL="457200" rtl="0" algn="l">
              <a:lnSpc>
                <a:spcPct val="200000"/>
              </a:lnSpc>
              <a:spcBef>
                <a:spcPts val="0"/>
              </a:spcBef>
              <a:spcAft>
                <a:spcPts val="0"/>
              </a:spcAft>
              <a:buClr>
                <a:schemeClr val="dk1"/>
              </a:buClr>
              <a:buSzPts val="3500"/>
              <a:buFont typeface="Manrope"/>
              <a:buChar char="●"/>
            </a:pPr>
            <a:r>
              <a:rPr lang="en-US" sz="3500">
                <a:solidFill>
                  <a:schemeClr val="dk1"/>
                </a:solidFill>
                <a:latin typeface="Manrope"/>
                <a:ea typeface="Manrope"/>
                <a:cs typeface="Manrope"/>
                <a:sym typeface="Manrope"/>
              </a:rPr>
              <a:t>Enables platform-specific UI while sharing core business logic (networking, database, state management). You control what you share and what you don’t</a:t>
            </a:r>
            <a:endParaRPr sz="3500">
              <a:solidFill>
                <a:schemeClr val="dk1"/>
              </a:solidFill>
              <a:latin typeface="Manrope"/>
              <a:ea typeface="Manrope"/>
              <a:cs typeface="Manrope"/>
              <a:sym typeface="Manrope"/>
            </a:endParaRPr>
          </a:p>
          <a:p>
            <a:pPr indent="-450850" lvl="0" marL="457200" rtl="0" algn="l">
              <a:lnSpc>
                <a:spcPct val="200000"/>
              </a:lnSpc>
              <a:spcBef>
                <a:spcPts val="0"/>
              </a:spcBef>
              <a:spcAft>
                <a:spcPts val="0"/>
              </a:spcAft>
              <a:buClr>
                <a:schemeClr val="dk1"/>
              </a:buClr>
              <a:buSzPts val="3500"/>
              <a:buFont typeface="Manrope"/>
              <a:buChar char="●"/>
            </a:pPr>
            <a:r>
              <a:rPr lang="en-US" sz="3500">
                <a:solidFill>
                  <a:schemeClr val="dk1"/>
                </a:solidFill>
                <a:latin typeface="Manrope"/>
                <a:ea typeface="Manrope"/>
                <a:cs typeface="Manrope"/>
                <a:sym typeface="Manrope"/>
              </a:rPr>
              <a:t>Write Once, Run Natively: Outputs native binaries (no VM or JS bridge).</a:t>
            </a:r>
            <a:endParaRPr sz="3500">
              <a:solidFill>
                <a:schemeClr val="dk1"/>
              </a:solidFill>
              <a:latin typeface="Manrope"/>
              <a:ea typeface="Manrope"/>
              <a:cs typeface="Manrope"/>
              <a:sym typeface="Manrope"/>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72"/>
          <p:cNvSpPr txBox="1"/>
          <p:nvPr>
            <p:ph type="ctrTitle"/>
          </p:nvPr>
        </p:nvSpPr>
        <p:spPr>
          <a:xfrm>
            <a:off x="1524000" y="1122375"/>
            <a:ext cx="14669400" cy="11664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Gemma models Deeper Dive</a:t>
            </a:r>
            <a:endParaRPr sz="7200">
              <a:solidFill>
                <a:schemeClr val="accent1"/>
              </a:solidFill>
            </a:endParaRPr>
          </a:p>
        </p:txBody>
      </p:sp>
      <p:sp>
        <p:nvSpPr>
          <p:cNvPr id="905" name="Google Shape;905;p72"/>
          <p:cNvSpPr/>
          <p:nvPr/>
        </p:nvSpPr>
        <p:spPr>
          <a:xfrm>
            <a:off x="1038500" y="3264625"/>
            <a:ext cx="7431600" cy="6016800"/>
          </a:xfrm>
          <a:prstGeom prst="verticalScroll">
            <a:avLst>
              <a:gd fmla="val 125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US" sz="2546">
                <a:solidFill>
                  <a:srgbClr val="1C4587"/>
                </a:solidFill>
                <a:latin typeface="Calibri"/>
                <a:ea typeface="Calibri"/>
                <a:cs typeface="Calibri"/>
                <a:sym typeface="Calibri"/>
              </a:rPr>
              <a:t>Gemma is Google's family of open, lightweight models built from the same research powering Gemini—delivering enterprise-grade performance with efficiency.</a:t>
            </a:r>
            <a:endParaRPr b="1" sz="2546">
              <a:solidFill>
                <a:srgbClr val="1C4587"/>
              </a:solidFill>
              <a:latin typeface="Calibri"/>
              <a:ea typeface="Calibri"/>
              <a:cs typeface="Calibri"/>
              <a:sym typeface="Calibri"/>
            </a:endParaRPr>
          </a:p>
        </p:txBody>
      </p:sp>
      <p:grpSp>
        <p:nvGrpSpPr>
          <p:cNvPr id="906" name="Google Shape;906;p72"/>
          <p:cNvGrpSpPr/>
          <p:nvPr/>
        </p:nvGrpSpPr>
        <p:grpSpPr>
          <a:xfrm>
            <a:off x="9110437" y="2931954"/>
            <a:ext cx="7812176" cy="1191865"/>
            <a:chOff x="9017500" y="2783104"/>
            <a:chExt cx="7812176" cy="1191865"/>
          </a:xfrm>
        </p:grpSpPr>
        <p:sp>
          <p:nvSpPr>
            <p:cNvPr id="907" name="Google Shape;907;p72"/>
            <p:cNvSpPr/>
            <p:nvPr/>
          </p:nvSpPr>
          <p:spPr>
            <a:xfrm>
              <a:off x="9017500" y="2783104"/>
              <a:ext cx="7812176" cy="1191844"/>
            </a:xfrm>
            <a:prstGeom prst="roundRect">
              <a:avLst>
                <a:gd fmla="val 16667" name="adj"/>
              </a:avLst>
            </a:prstGeom>
            <a:solidFill>
              <a:srgbClr val="C9DAF8"/>
            </a:solidFill>
            <a:ln cap="flat" cmpd="sng" w="8600">
              <a:solidFill>
                <a:schemeClr val="dk2"/>
              </a:solidFill>
              <a:prstDash val="solid"/>
              <a:round/>
              <a:headEnd len="sm" w="sm" type="none"/>
              <a:tailEnd len="sm" w="sm" type="none"/>
            </a:ln>
          </p:spPr>
          <p:txBody>
            <a:bodyPr anchorCtr="0" anchor="ctr" bIns="82775" lIns="82775" spcFirstLastPara="1" rIns="82775" wrap="square" tIns="82775">
              <a:noAutofit/>
            </a:bodyPr>
            <a:lstStyle/>
            <a:p>
              <a:pPr indent="0" lvl="0" marL="0" rtl="0" algn="ctr">
                <a:spcBef>
                  <a:spcPts val="0"/>
                </a:spcBef>
                <a:spcAft>
                  <a:spcPts val="0"/>
                </a:spcAft>
                <a:buNone/>
              </a:pPr>
              <a:r>
                <a:t/>
              </a:r>
              <a:endParaRPr sz="1267">
                <a:latin typeface="Calibri"/>
                <a:ea typeface="Calibri"/>
                <a:cs typeface="Calibri"/>
                <a:sym typeface="Calibri"/>
              </a:endParaRPr>
            </a:p>
          </p:txBody>
        </p:sp>
        <p:sp>
          <p:nvSpPr>
            <p:cNvPr id="908" name="Google Shape;908;p72"/>
            <p:cNvSpPr txBox="1"/>
            <p:nvPr/>
          </p:nvSpPr>
          <p:spPr>
            <a:xfrm>
              <a:off x="9359775" y="2961550"/>
              <a:ext cx="7142759" cy="557469"/>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b="1" lang="en-US" sz="2535">
                  <a:solidFill>
                    <a:srgbClr val="1C4587"/>
                  </a:solidFill>
                  <a:latin typeface="Calibri"/>
                  <a:ea typeface="Calibri"/>
                  <a:cs typeface="Calibri"/>
                  <a:sym typeface="Calibri"/>
                </a:rPr>
                <a:t>Decoder-Only Transformer</a:t>
              </a:r>
              <a:endParaRPr b="1" sz="2535">
                <a:solidFill>
                  <a:srgbClr val="1C4587"/>
                </a:solidFill>
                <a:latin typeface="Calibri"/>
                <a:ea typeface="Calibri"/>
                <a:cs typeface="Calibri"/>
                <a:sym typeface="Calibri"/>
              </a:endParaRPr>
            </a:p>
          </p:txBody>
        </p:sp>
        <p:sp>
          <p:nvSpPr>
            <p:cNvPr id="909" name="Google Shape;909;p72"/>
            <p:cNvSpPr txBox="1"/>
            <p:nvPr/>
          </p:nvSpPr>
          <p:spPr>
            <a:xfrm>
              <a:off x="9359775" y="3417500"/>
              <a:ext cx="7142759" cy="557469"/>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lang="en-US" sz="2535">
                  <a:solidFill>
                    <a:srgbClr val="3C78D8"/>
                  </a:solidFill>
                  <a:latin typeface="Calibri"/>
                  <a:ea typeface="Calibri"/>
                  <a:cs typeface="Calibri"/>
                  <a:sym typeface="Calibri"/>
                </a:rPr>
                <a:t>Streamlined architecture for efficient text generation</a:t>
              </a:r>
              <a:endParaRPr sz="2535">
                <a:solidFill>
                  <a:srgbClr val="3C78D8"/>
                </a:solidFill>
                <a:latin typeface="Calibri"/>
                <a:ea typeface="Calibri"/>
                <a:cs typeface="Calibri"/>
                <a:sym typeface="Calibri"/>
              </a:endParaRPr>
            </a:p>
          </p:txBody>
        </p:sp>
      </p:grpSp>
      <p:grpSp>
        <p:nvGrpSpPr>
          <p:cNvPr id="910" name="Google Shape;910;p72"/>
          <p:cNvGrpSpPr/>
          <p:nvPr/>
        </p:nvGrpSpPr>
        <p:grpSpPr>
          <a:xfrm>
            <a:off x="9110375" y="4304504"/>
            <a:ext cx="7812300" cy="1191900"/>
            <a:chOff x="9017500" y="2783104"/>
            <a:chExt cx="7812300" cy="1191900"/>
          </a:xfrm>
        </p:grpSpPr>
        <p:sp>
          <p:nvSpPr>
            <p:cNvPr id="911" name="Google Shape;911;p72"/>
            <p:cNvSpPr/>
            <p:nvPr/>
          </p:nvSpPr>
          <p:spPr>
            <a:xfrm>
              <a:off x="9017500" y="2783104"/>
              <a:ext cx="7812300" cy="1191900"/>
            </a:xfrm>
            <a:prstGeom prst="roundRect">
              <a:avLst>
                <a:gd fmla="val 16667" name="adj"/>
              </a:avLst>
            </a:prstGeom>
            <a:solidFill>
              <a:srgbClr val="C9DAF8"/>
            </a:solidFill>
            <a:ln cap="flat" cmpd="sng" w="8600">
              <a:solidFill>
                <a:schemeClr val="dk2"/>
              </a:solidFill>
              <a:prstDash val="solid"/>
              <a:round/>
              <a:headEnd len="sm" w="sm" type="none"/>
              <a:tailEnd len="sm" w="sm" type="none"/>
            </a:ln>
          </p:spPr>
          <p:txBody>
            <a:bodyPr anchorCtr="0" anchor="ctr" bIns="82775" lIns="82775" spcFirstLastPara="1" rIns="82775" wrap="square" tIns="82775">
              <a:noAutofit/>
            </a:bodyPr>
            <a:lstStyle/>
            <a:p>
              <a:pPr indent="0" lvl="0" marL="0" rtl="0" algn="ctr">
                <a:spcBef>
                  <a:spcPts val="0"/>
                </a:spcBef>
                <a:spcAft>
                  <a:spcPts val="0"/>
                </a:spcAft>
                <a:buNone/>
              </a:pPr>
              <a:r>
                <a:t/>
              </a:r>
              <a:endParaRPr sz="1267">
                <a:latin typeface="Calibri"/>
                <a:ea typeface="Calibri"/>
                <a:cs typeface="Calibri"/>
                <a:sym typeface="Calibri"/>
              </a:endParaRPr>
            </a:p>
          </p:txBody>
        </p:sp>
        <p:sp>
          <p:nvSpPr>
            <p:cNvPr id="912" name="Google Shape;912;p72"/>
            <p:cNvSpPr txBox="1"/>
            <p:nvPr/>
          </p:nvSpPr>
          <p:spPr>
            <a:xfrm>
              <a:off x="9359775" y="2961550"/>
              <a:ext cx="7142700" cy="5574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b="1" lang="en-US" sz="2535">
                  <a:solidFill>
                    <a:srgbClr val="1C4587"/>
                  </a:solidFill>
                  <a:latin typeface="Calibri"/>
                  <a:ea typeface="Calibri"/>
                  <a:cs typeface="Calibri"/>
                  <a:sym typeface="Calibri"/>
                </a:rPr>
                <a:t>Advanced Attention</a:t>
              </a:r>
              <a:endParaRPr b="1" sz="2535">
                <a:solidFill>
                  <a:srgbClr val="1C4587"/>
                </a:solidFill>
                <a:latin typeface="Calibri"/>
                <a:ea typeface="Calibri"/>
                <a:cs typeface="Calibri"/>
                <a:sym typeface="Calibri"/>
              </a:endParaRPr>
            </a:p>
          </p:txBody>
        </p:sp>
        <p:sp>
          <p:nvSpPr>
            <p:cNvPr id="913" name="Google Shape;913;p72"/>
            <p:cNvSpPr txBox="1"/>
            <p:nvPr/>
          </p:nvSpPr>
          <p:spPr>
            <a:xfrm>
              <a:off x="9359775" y="3417500"/>
              <a:ext cx="7142700" cy="5574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lang="en-US" sz="2535">
                  <a:solidFill>
                    <a:srgbClr val="3C78D8"/>
                  </a:solidFill>
                  <a:latin typeface="Calibri"/>
                  <a:ea typeface="Calibri"/>
                  <a:cs typeface="Calibri"/>
                  <a:sym typeface="Calibri"/>
                </a:rPr>
                <a:t>Multi-Head/Multi-Query mechanisms for efficiency</a:t>
              </a:r>
              <a:endParaRPr sz="2535">
                <a:solidFill>
                  <a:srgbClr val="3C78D8"/>
                </a:solidFill>
                <a:latin typeface="Calibri"/>
                <a:ea typeface="Calibri"/>
                <a:cs typeface="Calibri"/>
                <a:sym typeface="Calibri"/>
              </a:endParaRPr>
            </a:p>
          </p:txBody>
        </p:sp>
      </p:grpSp>
      <p:grpSp>
        <p:nvGrpSpPr>
          <p:cNvPr id="914" name="Google Shape;914;p72"/>
          <p:cNvGrpSpPr/>
          <p:nvPr/>
        </p:nvGrpSpPr>
        <p:grpSpPr>
          <a:xfrm>
            <a:off x="9110375" y="5677079"/>
            <a:ext cx="7812300" cy="1191900"/>
            <a:chOff x="9017500" y="2783104"/>
            <a:chExt cx="7812300" cy="1191900"/>
          </a:xfrm>
        </p:grpSpPr>
        <p:sp>
          <p:nvSpPr>
            <p:cNvPr id="915" name="Google Shape;915;p72"/>
            <p:cNvSpPr/>
            <p:nvPr/>
          </p:nvSpPr>
          <p:spPr>
            <a:xfrm>
              <a:off x="9017500" y="2783104"/>
              <a:ext cx="7812300" cy="1191900"/>
            </a:xfrm>
            <a:prstGeom prst="roundRect">
              <a:avLst>
                <a:gd fmla="val 16667" name="adj"/>
              </a:avLst>
            </a:prstGeom>
            <a:solidFill>
              <a:srgbClr val="C9DAF8"/>
            </a:solidFill>
            <a:ln cap="flat" cmpd="sng" w="8600">
              <a:solidFill>
                <a:schemeClr val="dk2"/>
              </a:solidFill>
              <a:prstDash val="solid"/>
              <a:round/>
              <a:headEnd len="sm" w="sm" type="none"/>
              <a:tailEnd len="sm" w="sm" type="none"/>
            </a:ln>
          </p:spPr>
          <p:txBody>
            <a:bodyPr anchorCtr="0" anchor="ctr" bIns="82775" lIns="82775" spcFirstLastPara="1" rIns="82775" wrap="square" tIns="82775">
              <a:noAutofit/>
            </a:bodyPr>
            <a:lstStyle/>
            <a:p>
              <a:pPr indent="0" lvl="0" marL="0" rtl="0" algn="ctr">
                <a:spcBef>
                  <a:spcPts val="0"/>
                </a:spcBef>
                <a:spcAft>
                  <a:spcPts val="0"/>
                </a:spcAft>
                <a:buNone/>
              </a:pPr>
              <a:r>
                <a:t/>
              </a:r>
              <a:endParaRPr sz="1267">
                <a:latin typeface="Calibri"/>
                <a:ea typeface="Calibri"/>
                <a:cs typeface="Calibri"/>
                <a:sym typeface="Calibri"/>
              </a:endParaRPr>
            </a:p>
          </p:txBody>
        </p:sp>
        <p:sp>
          <p:nvSpPr>
            <p:cNvPr id="916" name="Google Shape;916;p72"/>
            <p:cNvSpPr txBox="1"/>
            <p:nvPr/>
          </p:nvSpPr>
          <p:spPr>
            <a:xfrm>
              <a:off x="9359775" y="2961550"/>
              <a:ext cx="7142700" cy="5574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b="1" lang="en-US" sz="2535">
                  <a:solidFill>
                    <a:srgbClr val="1C4587"/>
                  </a:solidFill>
                  <a:latin typeface="Calibri"/>
                  <a:ea typeface="Calibri"/>
                  <a:cs typeface="Calibri"/>
                  <a:sym typeface="Calibri"/>
                </a:rPr>
                <a:t>Shared Embeddings</a:t>
              </a:r>
              <a:endParaRPr b="1" sz="2535">
                <a:solidFill>
                  <a:srgbClr val="1C4587"/>
                </a:solidFill>
                <a:latin typeface="Calibri"/>
                <a:ea typeface="Calibri"/>
                <a:cs typeface="Calibri"/>
                <a:sym typeface="Calibri"/>
              </a:endParaRPr>
            </a:p>
          </p:txBody>
        </p:sp>
        <p:sp>
          <p:nvSpPr>
            <p:cNvPr id="917" name="Google Shape;917;p72"/>
            <p:cNvSpPr txBox="1"/>
            <p:nvPr/>
          </p:nvSpPr>
          <p:spPr>
            <a:xfrm>
              <a:off x="9359775" y="3417500"/>
              <a:ext cx="7142700" cy="5574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lang="en-US" sz="2535">
                  <a:solidFill>
                    <a:srgbClr val="3C78D8"/>
                  </a:solidFill>
                  <a:latin typeface="Calibri"/>
                  <a:ea typeface="Calibri"/>
                  <a:cs typeface="Calibri"/>
                  <a:sym typeface="Calibri"/>
                </a:rPr>
                <a:t>RoPE and GeGLU activations for position encoding</a:t>
              </a:r>
              <a:endParaRPr sz="2535">
                <a:solidFill>
                  <a:srgbClr val="3C78D8"/>
                </a:solidFill>
                <a:latin typeface="Calibri"/>
                <a:ea typeface="Calibri"/>
                <a:cs typeface="Calibri"/>
                <a:sym typeface="Calibri"/>
              </a:endParaRPr>
            </a:p>
          </p:txBody>
        </p:sp>
      </p:grpSp>
      <p:grpSp>
        <p:nvGrpSpPr>
          <p:cNvPr id="918" name="Google Shape;918;p72"/>
          <p:cNvGrpSpPr/>
          <p:nvPr/>
        </p:nvGrpSpPr>
        <p:grpSpPr>
          <a:xfrm>
            <a:off x="9110375" y="7049654"/>
            <a:ext cx="7812300" cy="1191900"/>
            <a:chOff x="9017500" y="2783104"/>
            <a:chExt cx="7812300" cy="1191900"/>
          </a:xfrm>
        </p:grpSpPr>
        <p:sp>
          <p:nvSpPr>
            <p:cNvPr id="919" name="Google Shape;919;p72"/>
            <p:cNvSpPr/>
            <p:nvPr/>
          </p:nvSpPr>
          <p:spPr>
            <a:xfrm>
              <a:off x="9017500" y="2783104"/>
              <a:ext cx="7812300" cy="1191900"/>
            </a:xfrm>
            <a:prstGeom prst="roundRect">
              <a:avLst>
                <a:gd fmla="val 16667" name="adj"/>
              </a:avLst>
            </a:prstGeom>
            <a:solidFill>
              <a:srgbClr val="C9DAF8"/>
            </a:solidFill>
            <a:ln cap="flat" cmpd="sng" w="8600">
              <a:solidFill>
                <a:schemeClr val="dk2"/>
              </a:solidFill>
              <a:prstDash val="solid"/>
              <a:round/>
              <a:headEnd len="sm" w="sm" type="none"/>
              <a:tailEnd len="sm" w="sm" type="none"/>
            </a:ln>
          </p:spPr>
          <p:txBody>
            <a:bodyPr anchorCtr="0" anchor="ctr" bIns="82775" lIns="82775" spcFirstLastPara="1" rIns="82775" wrap="square" tIns="82775">
              <a:noAutofit/>
            </a:bodyPr>
            <a:lstStyle/>
            <a:p>
              <a:pPr indent="0" lvl="0" marL="0" rtl="0" algn="ctr">
                <a:spcBef>
                  <a:spcPts val="0"/>
                </a:spcBef>
                <a:spcAft>
                  <a:spcPts val="0"/>
                </a:spcAft>
                <a:buNone/>
              </a:pPr>
              <a:r>
                <a:t/>
              </a:r>
              <a:endParaRPr sz="1267">
                <a:latin typeface="Calibri"/>
                <a:ea typeface="Calibri"/>
                <a:cs typeface="Calibri"/>
                <a:sym typeface="Calibri"/>
              </a:endParaRPr>
            </a:p>
          </p:txBody>
        </p:sp>
        <p:sp>
          <p:nvSpPr>
            <p:cNvPr id="920" name="Google Shape;920;p72"/>
            <p:cNvSpPr txBox="1"/>
            <p:nvPr/>
          </p:nvSpPr>
          <p:spPr>
            <a:xfrm>
              <a:off x="9359775" y="2961550"/>
              <a:ext cx="7142700" cy="5574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b="1" lang="en-US" sz="2535">
                  <a:solidFill>
                    <a:srgbClr val="1C4587"/>
                  </a:solidFill>
                  <a:latin typeface="Calibri"/>
                  <a:ea typeface="Calibri"/>
                  <a:cs typeface="Calibri"/>
                  <a:sym typeface="Calibri"/>
                </a:rPr>
                <a:t>Vision-Language</a:t>
              </a:r>
              <a:endParaRPr b="1" sz="2535">
                <a:solidFill>
                  <a:srgbClr val="1C4587"/>
                </a:solidFill>
                <a:latin typeface="Calibri"/>
                <a:ea typeface="Calibri"/>
                <a:cs typeface="Calibri"/>
                <a:sym typeface="Calibri"/>
              </a:endParaRPr>
            </a:p>
          </p:txBody>
        </p:sp>
        <p:sp>
          <p:nvSpPr>
            <p:cNvPr id="921" name="Google Shape;921;p72"/>
            <p:cNvSpPr txBox="1"/>
            <p:nvPr/>
          </p:nvSpPr>
          <p:spPr>
            <a:xfrm>
              <a:off x="9359775" y="3417500"/>
              <a:ext cx="7142700" cy="5574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lang="en-US" sz="2535">
                  <a:solidFill>
                    <a:srgbClr val="3C78D8"/>
                  </a:solidFill>
                  <a:latin typeface="Calibri"/>
                  <a:ea typeface="Calibri"/>
                  <a:cs typeface="Calibri"/>
                  <a:sym typeface="Calibri"/>
                </a:rPr>
                <a:t>Multimodal capability for processing text and visuals</a:t>
              </a:r>
              <a:endParaRPr sz="2535">
                <a:solidFill>
                  <a:srgbClr val="3C78D8"/>
                </a:solidFill>
                <a:latin typeface="Calibri"/>
                <a:ea typeface="Calibri"/>
                <a:cs typeface="Calibri"/>
                <a:sym typeface="Calibri"/>
              </a:endParaRPr>
            </a:p>
          </p:txBody>
        </p:sp>
      </p:grpSp>
      <p:grpSp>
        <p:nvGrpSpPr>
          <p:cNvPr id="922" name="Google Shape;922;p72"/>
          <p:cNvGrpSpPr/>
          <p:nvPr/>
        </p:nvGrpSpPr>
        <p:grpSpPr>
          <a:xfrm>
            <a:off x="9110375" y="8422229"/>
            <a:ext cx="7812300" cy="1191900"/>
            <a:chOff x="9017500" y="2783104"/>
            <a:chExt cx="7812300" cy="1191900"/>
          </a:xfrm>
        </p:grpSpPr>
        <p:sp>
          <p:nvSpPr>
            <p:cNvPr id="923" name="Google Shape;923;p72"/>
            <p:cNvSpPr/>
            <p:nvPr/>
          </p:nvSpPr>
          <p:spPr>
            <a:xfrm>
              <a:off x="9017500" y="2783104"/>
              <a:ext cx="7812300" cy="1191900"/>
            </a:xfrm>
            <a:prstGeom prst="roundRect">
              <a:avLst>
                <a:gd fmla="val 16667" name="adj"/>
              </a:avLst>
            </a:prstGeom>
            <a:solidFill>
              <a:srgbClr val="C9DAF8"/>
            </a:solidFill>
            <a:ln cap="flat" cmpd="sng" w="8600">
              <a:solidFill>
                <a:schemeClr val="dk2"/>
              </a:solidFill>
              <a:prstDash val="solid"/>
              <a:round/>
              <a:headEnd len="sm" w="sm" type="none"/>
              <a:tailEnd len="sm" w="sm" type="none"/>
            </a:ln>
          </p:spPr>
          <p:txBody>
            <a:bodyPr anchorCtr="0" anchor="ctr" bIns="82775" lIns="82775" spcFirstLastPara="1" rIns="82775" wrap="square" tIns="82775">
              <a:noAutofit/>
            </a:bodyPr>
            <a:lstStyle/>
            <a:p>
              <a:pPr indent="0" lvl="0" marL="0" rtl="0" algn="ctr">
                <a:spcBef>
                  <a:spcPts val="0"/>
                </a:spcBef>
                <a:spcAft>
                  <a:spcPts val="0"/>
                </a:spcAft>
                <a:buNone/>
              </a:pPr>
              <a:r>
                <a:t/>
              </a:r>
              <a:endParaRPr sz="1267">
                <a:latin typeface="Calibri"/>
                <a:ea typeface="Calibri"/>
                <a:cs typeface="Calibri"/>
                <a:sym typeface="Calibri"/>
              </a:endParaRPr>
            </a:p>
          </p:txBody>
        </p:sp>
        <p:sp>
          <p:nvSpPr>
            <p:cNvPr id="924" name="Google Shape;924;p72"/>
            <p:cNvSpPr txBox="1"/>
            <p:nvPr/>
          </p:nvSpPr>
          <p:spPr>
            <a:xfrm>
              <a:off x="9359775" y="2961550"/>
              <a:ext cx="7142700" cy="5574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b="1" lang="en-US" sz="2535">
                  <a:solidFill>
                    <a:srgbClr val="1C4587"/>
                  </a:solidFill>
                  <a:latin typeface="Calibri"/>
                  <a:ea typeface="Calibri"/>
                  <a:cs typeface="Calibri"/>
                  <a:sym typeface="Calibri"/>
                </a:rPr>
                <a:t>MatFormer Innovation</a:t>
              </a:r>
              <a:endParaRPr b="1" sz="2535">
                <a:solidFill>
                  <a:srgbClr val="1C4587"/>
                </a:solidFill>
                <a:latin typeface="Calibri"/>
                <a:ea typeface="Calibri"/>
                <a:cs typeface="Calibri"/>
                <a:sym typeface="Calibri"/>
              </a:endParaRPr>
            </a:p>
          </p:txBody>
        </p:sp>
        <p:sp>
          <p:nvSpPr>
            <p:cNvPr id="925" name="Google Shape;925;p72"/>
            <p:cNvSpPr txBox="1"/>
            <p:nvPr/>
          </p:nvSpPr>
          <p:spPr>
            <a:xfrm>
              <a:off x="9359775" y="3417500"/>
              <a:ext cx="7142700" cy="5574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lang="en-US" sz="2535">
                  <a:solidFill>
                    <a:srgbClr val="3C78D8"/>
                  </a:solidFill>
                  <a:latin typeface="Calibri"/>
                  <a:ea typeface="Calibri"/>
                  <a:cs typeface="Calibri"/>
                  <a:sym typeface="Calibri"/>
                </a:rPr>
                <a:t>Matryoshka Representation learning</a:t>
              </a:r>
              <a:endParaRPr sz="2535">
                <a:solidFill>
                  <a:srgbClr val="3C78D8"/>
                </a:solidFill>
                <a:latin typeface="Calibri"/>
                <a:ea typeface="Calibri"/>
                <a:cs typeface="Calibri"/>
                <a:sym typeface="Calibri"/>
              </a:endParaRPr>
            </a:p>
          </p:txBody>
        </p:sp>
      </p:grpSp>
      <p:pic>
        <p:nvPicPr>
          <p:cNvPr id="926" name="Google Shape;926;p72"/>
          <p:cNvPicPr preferRelativeResize="0"/>
          <p:nvPr/>
        </p:nvPicPr>
        <p:blipFill rotWithShape="1">
          <a:blip r:embed="rId3">
            <a:alphaModFix/>
          </a:blip>
          <a:srcRect b="0" l="0" r="0" t="0"/>
          <a:stretch/>
        </p:blipFill>
        <p:spPr>
          <a:xfrm>
            <a:off x="0" y="7302698"/>
            <a:ext cx="3586162" cy="2984302"/>
          </a:xfrm>
          <a:prstGeom prst="rect">
            <a:avLst/>
          </a:prstGeom>
          <a:noFill/>
          <a:ln>
            <a:noFill/>
          </a:ln>
        </p:spPr>
      </p:pic>
      <p:pic>
        <p:nvPicPr>
          <p:cNvPr id="927" name="Google Shape;927;p72"/>
          <p:cNvPicPr preferRelativeResize="0"/>
          <p:nvPr/>
        </p:nvPicPr>
        <p:blipFill rotWithShape="1">
          <a:blip r:embed="rId4">
            <a:alphaModFix/>
          </a:blip>
          <a:srcRect b="0" l="0" r="0" t="0"/>
          <a:stretch/>
        </p:blipFill>
        <p:spPr>
          <a:xfrm>
            <a:off x="15659576" y="0"/>
            <a:ext cx="2628424" cy="41138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pic>
        <p:nvPicPr>
          <p:cNvPr id="932" name="Google Shape;932;p73" title="hans-peter-gauster-3y1zF4hIPCg-unsplash.jpg"/>
          <p:cNvPicPr preferRelativeResize="0"/>
          <p:nvPr/>
        </p:nvPicPr>
        <p:blipFill>
          <a:blip r:embed="rId3">
            <a:alphaModFix amt="30000"/>
          </a:blip>
          <a:stretch>
            <a:fillRect/>
          </a:stretch>
        </p:blipFill>
        <p:spPr>
          <a:xfrm>
            <a:off x="2" y="0"/>
            <a:ext cx="18288000" cy="10287001"/>
          </a:xfrm>
          <a:prstGeom prst="rect">
            <a:avLst/>
          </a:prstGeom>
          <a:noFill/>
          <a:ln>
            <a:noFill/>
          </a:ln>
        </p:spPr>
      </p:pic>
      <p:sp>
        <p:nvSpPr>
          <p:cNvPr id="933" name="Google Shape;933;p73"/>
          <p:cNvSpPr txBox="1"/>
          <p:nvPr>
            <p:ph type="ctrTitle"/>
          </p:nvPr>
        </p:nvSpPr>
        <p:spPr>
          <a:xfrm>
            <a:off x="1524000" y="1122375"/>
            <a:ext cx="14669400" cy="11664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Model Adaptation Imperative</a:t>
            </a:r>
            <a:endParaRPr sz="7200">
              <a:solidFill>
                <a:schemeClr val="accent1"/>
              </a:solidFill>
            </a:endParaRPr>
          </a:p>
        </p:txBody>
      </p:sp>
      <p:grpSp>
        <p:nvGrpSpPr>
          <p:cNvPr id="934" name="Google Shape;934;p73"/>
          <p:cNvGrpSpPr/>
          <p:nvPr/>
        </p:nvGrpSpPr>
        <p:grpSpPr>
          <a:xfrm>
            <a:off x="1524000" y="2589525"/>
            <a:ext cx="7548000" cy="1993500"/>
            <a:chOff x="5412775" y="2663925"/>
            <a:chExt cx="7548000" cy="1993500"/>
          </a:xfrm>
        </p:grpSpPr>
        <p:sp>
          <p:nvSpPr>
            <p:cNvPr id="935" name="Google Shape;935;p73"/>
            <p:cNvSpPr/>
            <p:nvPr/>
          </p:nvSpPr>
          <p:spPr>
            <a:xfrm>
              <a:off x="5412775" y="2663925"/>
              <a:ext cx="7548000" cy="1993500"/>
            </a:xfrm>
            <a:prstGeom prst="roundRect">
              <a:avLst>
                <a:gd fmla="val 16667" name="adj"/>
              </a:avLst>
            </a:prstGeom>
            <a:solidFill>
              <a:srgbClr val="C9DAF8"/>
            </a:solidFill>
            <a:ln cap="flat" cmpd="sng" w="8650">
              <a:solidFill>
                <a:schemeClr val="dk2"/>
              </a:solidFill>
              <a:prstDash val="solid"/>
              <a:round/>
              <a:headEnd len="sm" w="sm" type="none"/>
              <a:tailEnd len="sm" w="sm" type="none"/>
            </a:ln>
          </p:spPr>
          <p:txBody>
            <a:bodyPr anchorCtr="0" anchor="ctr" bIns="83125" lIns="83125" spcFirstLastPara="1" rIns="83125" wrap="square" tIns="83125">
              <a:noAutofit/>
            </a:bodyPr>
            <a:lstStyle/>
            <a:p>
              <a:pPr indent="0" lvl="0" marL="0" rtl="0" algn="ctr">
                <a:spcBef>
                  <a:spcPts val="0"/>
                </a:spcBef>
                <a:spcAft>
                  <a:spcPts val="0"/>
                </a:spcAft>
                <a:buNone/>
              </a:pPr>
              <a:r>
                <a:t/>
              </a:r>
              <a:endParaRPr sz="1273">
                <a:latin typeface="Calibri"/>
                <a:ea typeface="Calibri"/>
                <a:cs typeface="Calibri"/>
                <a:sym typeface="Calibri"/>
              </a:endParaRPr>
            </a:p>
          </p:txBody>
        </p:sp>
        <p:sp>
          <p:nvSpPr>
            <p:cNvPr id="936" name="Google Shape;936;p73"/>
            <p:cNvSpPr txBox="1"/>
            <p:nvPr/>
          </p:nvSpPr>
          <p:spPr>
            <a:xfrm>
              <a:off x="5487653" y="2917050"/>
              <a:ext cx="7312800" cy="5598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b="1" lang="en-US" sz="2546">
                  <a:solidFill>
                    <a:srgbClr val="1C4587"/>
                  </a:solidFill>
                  <a:latin typeface="Calibri"/>
                  <a:ea typeface="Calibri"/>
                  <a:cs typeface="Calibri"/>
                  <a:sym typeface="Calibri"/>
                </a:rPr>
                <a:t>Domain Mismatch</a:t>
              </a:r>
              <a:endParaRPr b="1" sz="2546">
                <a:solidFill>
                  <a:srgbClr val="1C4587"/>
                </a:solidFill>
                <a:latin typeface="Calibri"/>
                <a:ea typeface="Calibri"/>
                <a:cs typeface="Calibri"/>
                <a:sym typeface="Calibri"/>
              </a:endParaRPr>
            </a:p>
          </p:txBody>
        </p:sp>
        <p:sp>
          <p:nvSpPr>
            <p:cNvPr id="937" name="Google Shape;937;p73"/>
            <p:cNvSpPr txBox="1"/>
            <p:nvPr/>
          </p:nvSpPr>
          <p:spPr>
            <a:xfrm>
              <a:off x="5487612" y="3625625"/>
              <a:ext cx="7312800" cy="9516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Generic models struggle in specialized fields—finance, healthcare, niche coding languages.</a:t>
              </a:r>
              <a:endParaRPr sz="2546">
                <a:solidFill>
                  <a:srgbClr val="3C78D8"/>
                </a:solidFill>
                <a:latin typeface="Calibri"/>
                <a:ea typeface="Calibri"/>
                <a:cs typeface="Calibri"/>
                <a:sym typeface="Calibri"/>
              </a:endParaRPr>
            </a:p>
          </p:txBody>
        </p:sp>
      </p:grpSp>
      <p:grpSp>
        <p:nvGrpSpPr>
          <p:cNvPr id="938" name="Google Shape;938;p73"/>
          <p:cNvGrpSpPr/>
          <p:nvPr/>
        </p:nvGrpSpPr>
        <p:grpSpPr>
          <a:xfrm>
            <a:off x="8645400" y="7178025"/>
            <a:ext cx="7548000" cy="1993500"/>
            <a:chOff x="5412775" y="2663925"/>
            <a:chExt cx="7548000" cy="1993500"/>
          </a:xfrm>
        </p:grpSpPr>
        <p:sp>
          <p:nvSpPr>
            <p:cNvPr id="939" name="Google Shape;939;p73"/>
            <p:cNvSpPr/>
            <p:nvPr/>
          </p:nvSpPr>
          <p:spPr>
            <a:xfrm>
              <a:off x="5412775" y="2663925"/>
              <a:ext cx="7548000" cy="1993500"/>
            </a:xfrm>
            <a:prstGeom prst="roundRect">
              <a:avLst>
                <a:gd fmla="val 16667" name="adj"/>
              </a:avLst>
            </a:prstGeom>
            <a:solidFill>
              <a:srgbClr val="C9DAF8"/>
            </a:solidFill>
            <a:ln cap="flat" cmpd="sng" w="8650">
              <a:solidFill>
                <a:schemeClr val="dk2"/>
              </a:solidFill>
              <a:prstDash val="solid"/>
              <a:round/>
              <a:headEnd len="sm" w="sm" type="none"/>
              <a:tailEnd len="sm" w="sm" type="none"/>
            </a:ln>
          </p:spPr>
          <p:txBody>
            <a:bodyPr anchorCtr="0" anchor="ctr" bIns="83125" lIns="83125" spcFirstLastPara="1" rIns="83125" wrap="square" tIns="83125">
              <a:noAutofit/>
            </a:bodyPr>
            <a:lstStyle/>
            <a:p>
              <a:pPr indent="0" lvl="0" marL="0" rtl="0" algn="ctr">
                <a:spcBef>
                  <a:spcPts val="0"/>
                </a:spcBef>
                <a:spcAft>
                  <a:spcPts val="0"/>
                </a:spcAft>
                <a:buNone/>
              </a:pPr>
              <a:r>
                <a:t/>
              </a:r>
              <a:endParaRPr sz="1273">
                <a:latin typeface="Calibri"/>
                <a:ea typeface="Calibri"/>
                <a:cs typeface="Calibri"/>
                <a:sym typeface="Calibri"/>
              </a:endParaRPr>
            </a:p>
          </p:txBody>
        </p:sp>
        <p:sp>
          <p:nvSpPr>
            <p:cNvPr id="940" name="Google Shape;940;p73"/>
            <p:cNvSpPr txBox="1"/>
            <p:nvPr/>
          </p:nvSpPr>
          <p:spPr>
            <a:xfrm>
              <a:off x="5487653" y="2917050"/>
              <a:ext cx="7312800" cy="5598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b="1" lang="en-US" sz="2546">
                  <a:solidFill>
                    <a:srgbClr val="1C4587"/>
                  </a:solidFill>
                  <a:latin typeface="Calibri"/>
                  <a:ea typeface="Calibri"/>
                  <a:cs typeface="Calibri"/>
                  <a:sym typeface="Calibri"/>
                </a:rPr>
                <a:t>Deployment Constraints</a:t>
              </a:r>
              <a:endParaRPr b="1" sz="2546">
                <a:solidFill>
                  <a:srgbClr val="1C4587"/>
                </a:solidFill>
                <a:latin typeface="Calibri"/>
                <a:ea typeface="Calibri"/>
                <a:cs typeface="Calibri"/>
                <a:sym typeface="Calibri"/>
              </a:endParaRPr>
            </a:p>
          </p:txBody>
        </p:sp>
        <p:sp>
          <p:nvSpPr>
            <p:cNvPr id="941" name="Google Shape;941;p73"/>
            <p:cNvSpPr txBox="1"/>
            <p:nvPr/>
          </p:nvSpPr>
          <p:spPr>
            <a:xfrm>
              <a:off x="5487612" y="3625625"/>
              <a:ext cx="7312800" cy="9516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Large model size makes industry deployment costly and impractical.</a:t>
              </a:r>
              <a:endParaRPr sz="2546">
                <a:solidFill>
                  <a:srgbClr val="3C78D8"/>
                </a:solidFill>
                <a:latin typeface="Calibri"/>
                <a:ea typeface="Calibri"/>
                <a:cs typeface="Calibri"/>
                <a:sym typeface="Calibri"/>
              </a:endParaRPr>
            </a:p>
          </p:txBody>
        </p:sp>
      </p:grpSp>
      <p:grpSp>
        <p:nvGrpSpPr>
          <p:cNvPr id="942" name="Google Shape;942;p73"/>
          <p:cNvGrpSpPr/>
          <p:nvPr/>
        </p:nvGrpSpPr>
        <p:grpSpPr>
          <a:xfrm>
            <a:off x="5370000" y="4883775"/>
            <a:ext cx="7548000" cy="1993500"/>
            <a:chOff x="5412775" y="2663925"/>
            <a:chExt cx="7548000" cy="1993500"/>
          </a:xfrm>
        </p:grpSpPr>
        <p:sp>
          <p:nvSpPr>
            <p:cNvPr id="943" name="Google Shape;943;p73"/>
            <p:cNvSpPr/>
            <p:nvPr/>
          </p:nvSpPr>
          <p:spPr>
            <a:xfrm>
              <a:off x="5412775" y="2663925"/>
              <a:ext cx="7548000" cy="1993500"/>
            </a:xfrm>
            <a:prstGeom prst="roundRect">
              <a:avLst>
                <a:gd fmla="val 16667" name="adj"/>
              </a:avLst>
            </a:prstGeom>
            <a:solidFill>
              <a:srgbClr val="C9DAF8"/>
            </a:solidFill>
            <a:ln cap="flat" cmpd="sng" w="8650">
              <a:solidFill>
                <a:schemeClr val="dk2"/>
              </a:solidFill>
              <a:prstDash val="solid"/>
              <a:round/>
              <a:headEnd len="sm" w="sm" type="none"/>
              <a:tailEnd len="sm" w="sm" type="none"/>
            </a:ln>
          </p:spPr>
          <p:txBody>
            <a:bodyPr anchorCtr="0" anchor="ctr" bIns="83125" lIns="83125" spcFirstLastPara="1" rIns="83125" wrap="square" tIns="83125">
              <a:noAutofit/>
            </a:bodyPr>
            <a:lstStyle/>
            <a:p>
              <a:pPr indent="0" lvl="0" marL="0" rtl="0" algn="ctr">
                <a:spcBef>
                  <a:spcPts val="0"/>
                </a:spcBef>
                <a:spcAft>
                  <a:spcPts val="0"/>
                </a:spcAft>
                <a:buNone/>
              </a:pPr>
              <a:r>
                <a:t/>
              </a:r>
              <a:endParaRPr sz="1273">
                <a:latin typeface="Calibri"/>
                <a:ea typeface="Calibri"/>
                <a:cs typeface="Calibri"/>
                <a:sym typeface="Calibri"/>
              </a:endParaRPr>
            </a:p>
          </p:txBody>
        </p:sp>
        <p:sp>
          <p:nvSpPr>
            <p:cNvPr id="944" name="Google Shape;944;p73"/>
            <p:cNvSpPr txBox="1"/>
            <p:nvPr/>
          </p:nvSpPr>
          <p:spPr>
            <a:xfrm>
              <a:off x="5487653" y="2917050"/>
              <a:ext cx="7312800" cy="5598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b="1" lang="en-US" sz="2546">
                  <a:solidFill>
                    <a:srgbClr val="1C4587"/>
                  </a:solidFill>
                  <a:latin typeface="Calibri"/>
                  <a:ea typeface="Calibri"/>
                  <a:cs typeface="Calibri"/>
                  <a:sym typeface="Calibri"/>
                </a:rPr>
                <a:t>Static Knowledge</a:t>
              </a:r>
              <a:endParaRPr b="1" sz="2546">
                <a:solidFill>
                  <a:srgbClr val="1C4587"/>
                </a:solidFill>
                <a:latin typeface="Calibri"/>
                <a:ea typeface="Calibri"/>
                <a:cs typeface="Calibri"/>
                <a:sym typeface="Calibri"/>
              </a:endParaRPr>
            </a:p>
          </p:txBody>
        </p:sp>
        <p:sp>
          <p:nvSpPr>
            <p:cNvPr id="945" name="Google Shape;945;p73"/>
            <p:cNvSpPr txBox="1"/>
            <p:nvPr/>
          </p:nvSpPr>
          <p:spPr>
            <a:xfrm>
              <a:off x="5487612" y="3625625"/>
              <a:ext cx="7312800" cy="951600"/>
            </a:xfrm>
            <a:prstGeom prst="rect">
              <a:avLst/>
            </a:prstGeom>
            <a:noFill/>
            <a:ln>
              <a:noFill/>
            </a:ln>
          </p:spPr>
          <p:txBody>
            <a:bodyPr anchorCtr="0" anchor="t" bIns="83125" lIns="83125" spcFirstLastPara="1" rIns="83125" wrap="square" tIns="83125">
              <a:sp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Pre-trained models lack evolving information and real-time context.</a:t>
              </a:r>
              <a:endParaRPr sz="2546">
                <a:solidFill>
                  <a:srgbClr val="3C78D8"/>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74"/>
          <p:cNvSpPr txBox="1"/>
          <p:nvPr>
            <p:ph type="ctrTitle"/>
          </p:nvPr>
        </p:nvSpPr>
        <p:spPr>
          <a:xfrm>
            <a:off x="1524000" y="1122375"/>
            <a:ext cx="14669400" cy="11664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Adaptation Techniques</a:t>
            </a:r>
            <a:endParaRPr sz="7200">
              <a:solidFill>
                <a:schemeClr val="accent1"/>
              </a:solidFill>
            </a:endParaRPr>
          </a:p>
        </p:txBody>
      </p:sp>
      <p:sp>
        <p:nvSpPr>
          <p:cNvPr id="951" name="Google Shape;951;p74"/>
          <p:cNvSpPr txBox="1"/>
          <p:nvPr/>
        </p:nvSpPr>
        <p:spPr>
          <a:xfrm>
            <a:off x="1919575" y="3437375"/>
            <a:ext cx="7291500" cy="457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46">
                <a:solidFill>
                  <a:srgbClr val="1C4587"/>
                </a:solidFill>
                <a:latin typeface="Calibri"/>
                <a:ea typeface="Calibri"/>
                <a:cs typeface="Calibri"/>
                <a:sym typeface="Calibri"/>
              </a:rPr>
              <a:t>Parametric Knowledge Adaptation</a:t>
            </a:r>
            <a:endParaRPr b="1" sz="3046">
              <a:solidFill>
                <a:srgbClr val="1C4587"/>
              </a:solidFill>
              <a:latin typeface="Calibri"/>
              <a:ea typeface="Calibri"/>
              <a:cs typeface="Calibri"/>
              <a:sym typeface="Calibri"/>
            </a:endParaRPr>
          </a:p>
          <a:p>
            <a:pPr indent="0" lvl="0" marL="0" rtl="0" algn="l">
              <a:spcBef>
                <a:spcPts val="0"/>
              </a:spcBef>
              <a:spcAft>
                <a:spcPts val="0"/>
              </a:spcAft>
              <a:buNone/>
            </a:pPr>
            <a:r>
              <a:t/>
            </a:r>
            <a:endParaRPr b="1" sz="2546">
              <a:solidFill>
                <a:srgbClr val="1C4587"/>
              </a:solidFill>
              <a:latin typeface="Calibri"/>
              <a:ea typeface="Calibri"/>
              <a:cs typeface="Calibri"/>
              <a:sym typeface="Calibri"/>
            </a:endParaRPr>
          </a:p>
          <a:p>
            <a:pPr indent="0" lvl="0" marL="0" rtl="0" algn="l">
              <a:spcBef>
                <a:spcPts val="0"/>
              </a:spcBef>
              <a:spcAft>
                <a:spcPts val="0"/>
              </a:spcAft>
              <a:buNone/>
            </a:pPr>
            <a:r>
              <a:rPr lang="en-US" sz="2546">
                <a:solidFill>
                  <a:srgbClr val="3C78D8"/>
                </a:solidFill>
                <a:latin typeface="Calibri"/>
                <a:ea typeface="Calibri"/>
                <a:cs typeface="Calibri"/>
                <a:sym typeface="Calibri"/>
              </a:rPr>
              <a:t>Updates model's weights.</a:t>
            </a:r>
            <a:endParaRPr sz="2546">
              <a:solidFill>
                <a:srgbClr val="3C78D8"/>
              </a:solidFill>
              <a:latin typeface="Calibri"/>
              <a:ea typeface="Calibri"/>
              <a:cs typeface="Calibri"/>
              <a:sym typeface="Calibri"/>
            </a:endParaRPr>
          </a:p>
          <a:p>
            <a:pPr indent="0" lvl="0" marL="0" rtl="0" algn="l">
              <a:spcBef>
                <a:spcPts val="0"/>
              </a:spcBef>
              <a:spcAft>
                <a:spcPts val="0"/>
              </a:spcAft>
              <a:buNone/>
            </a:pPr>
            <a:r>
              <a:t/>
            </a:r>
            <a:endParaRPr sz="2546">
              <a:solidFill>
                <a:srgbClr val="3C78D8"/>
              </a:solidFill>
              <a:latin typeface="Calibri"/>
              <a:ea typeface="Calibri"/>
              <a:cs typeface="Calibri"/>
              <a:sym typeface="Calibri"/>
            </a:endParaRPr>
          </a:p>
          <a:p>
            <a:pPr indent="-390279" lvl="0" marL="457200" rtl="0" algn="l">
              <a:spcBef>
                <a:spcPts val="0"/>
              </a:spcBef>
              <a:spcAft>
                <a:spcPts val="0"/>
              </a:spcAft>
              <a:buClr>
                <a:srgbClr val="3C78D8"/>
              </a:buClr>
              <a:buSzPts val="2546"/>
              <a:buFont typeface="Calibri"/>
              <a:buChar char="●"/>
            </a:pPr>
            <a:r>
              <a:rPr lang="en-US" sz="2546">
                <a:solidFill>
                  <a:srgbClr val="3C78D8"/>
                </a:solidFill>
                <a:latin typeface="Calibri"/>
                <a:ea typeface="Calibri"/>
                <a:cs typeface="Calibri"/>
                <a:sym typeface="Calibri"/>
              </a:rPr>
              <a:t>DAPT: Domain-Adaptive Pre-Training</a:t>
            </a:r>
            <a:endParaRPr sz="2546">
              <a:solidFill>
                <a:srgbClr val="3C78D8"/>
              </a:solidFill>
              <a:latin typeface="Calibri"/>
              <a:ea typeface="Calibri"/>
              <a:cs typeface="Calibri"/>
              <a:sym typeface="Calibri"/>
            </a:endParaRPr>
          </a:p>
          <a:p>
            <a:pPr indent="-390279" lvl="0" marL="457200" rtl="0" algn="l">
              <a:spcBef>
                <a:spcPts val="0"/>
              </a:spcBef>
              <a:spcAft>
                <a:spcPts val="0"/>
              </a:spcAft>
              <a:buClr>
                <a:srgbClr val="3C78D8"/>
              </a:buClr>
              <a:buSzPts val="2546"/>
              <a:buFont typeface="Calibri"/>
              <a:buChar char="●"/>
            </a:pPr>
            <a:r>
              <a:rPr lang="en-US" sz="2546">
                <a:solidFill>
                  <a:srgbClr val="3C78D8"/>
                </a:solidFill>
                <a:latin typeface="Calibri"/>
                <a:ea typeface="Calibri"/>
                <a:cs typeface="Calibri"/>
                <a:sym typeface="Calibri"/>
              </a:rPr>
              <a:t>SFT: Supervised Fine-Tuning</a:t>
            </a:r>
            <a:endParaRPr sz="2546">
              <a:solidFill>
                <a:srgbClr val="3C78D8"/>
              </a:solidFill>
              <a:latin typeface="Calibri"/>
              <a:ea typeface="Calibri"/>
              <a:cs typeface="Calibri"/>
              <a:sym typeface="Calibri"/>
            </a:endParaRPr>
          </a:p>
          <a:p>
            <a:pPr indent="-390279" lvl="0" marL="457200" rtl="0" algn="l">
              <a:spcBef>
                <a:spcPts val="0"/>
              </a:spcBef>
              <a:spcAft>
                <a:spcPts val="0"/>
              </a:spcAft>
              <a:buClr>
                <a:srgbClr val="3C78D8"/>
              </a:buClr>
              <a:buSzPts val="2546"/>
              <a:buFont typeface="Calibri"/>
              <a:buChar char="●"/>
            </a:pPr>
            <a:r>
              <a:rPr lang="en-US" sz="2546">
                <a:solidFill>
                  <a:srgbClr val="3C78D8"/>
                </a:solidFill>
                <a:latin typeface="Calibri"/>
                <a:ea typeface="Calibri"/>
                <a:cs typeface="Calibri"/>
                <a:sym typeface="Calibri"/>
              </a:rPr>
              <a:t>PEFT (LoRA): Parameter-Efficient Fine-Tuning</a:t>
            </a:r>
            <a:endParaRPr sz="2546">
              <a:solidFill>
                <a:srgbClr val="3C78D8"/>
              </a:solidFill>
              <a:latin typeface="Calibri"/>
              <a:ea typeface="Calibri"/>
              <a:cs typeface="Calibri"/>
              <a:sym typeface="Calibri"/>
            </a:endParaRPr>
          </a:p>
          <a:p>
            <a:pPr indent="0" lvl="0" marL="0" rtl="0" algn="l">
              <a:spcBef>
                <a:spcPts val="0"/>
              </a:spcBef>
              <a:spcAft>
                <a:spcPts val="0"/>
              </a:spcAft>
              <a:buNone/>
            </a:pPr>
            <a:r>
              <a:t/>
            </a:r>
            <a:endParaRPr sz="2546">
              <a:solidFill>
                <a:srgbClr val="3C78D8"/>
              </a:solidFill>
              <a:latin typeface="Calibri"/>
              <a:ea typeface="Calibri"/>
              <a:cs typeface="Calibri"/>
              <a:sym typeface="Calibri"/>
            </a:endParaRPr>
          </a:p>
          <a:p>
            <a:pPr indent="0" lvl="0" marL="0" rtl="0" algn="l">
              <a:spcBef>
                <a:spcPts val="0"/>
              </a:spcBef>
              <a:spcAft>
                <a:spcPts val="0"/>
              </a:spcAft>
              <a:buNone/>
            </a:pPr>
            <a:r>
              <a:rPr lang="en-US" sz="2546">
                <a:solidFill>
                  <a:srgbClr val="3C78D8"/>
                </a:solidFill>
                <a:latin typeface="Calibri"/>
                <a:ea typeface="Calibri"/>
                <a:cs typeface="Calibri"/>
                <a:sym typeface="Calibri"/>
              </a:rPr>
              <a:t>Ideal for: Efficient domain shift (healthcare chatbots, financial analysis)</a:t>
            </a:r>
            <a:endParaRPr sz="2546">
              <a:solidFill>
                <a:srgbClr val="3C78D8"/>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546">
              <a:solidFill>
                <a:srgbClr val="3C78D8"/>
              </a:solidFill>
              <a:latin typeface="Calibri"/>
              <a:ea typeface="Calibri"/>
              <a:cs typeface="Calibri"/>
              <a:sym typeface="Calibri"/>
            </a:endParaRPr>
          </a:p>
        </p:txBody>
      </p:sp>
      <p:sp>
        <p:nvSpPr>
          <p:cNvPr id="952" name="Google Shape;952;p74"/>
          <p:cNvSpPr txBox="1"/>
          <p:nvPr/>
        </p:nvSpPr>
        <p:spPr>
          <a:xfrm>
            <a:off x="10330600" y="3437375"/>
            <a:ext cx="7291500" cy="378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46">
                <a:solidFill>
                  <a:srgbClr val="1C4587"/>
                </a:solidFill>
                <a:latin typeface="Calibri"/>
                <a:ea typeface="Calibri"/>
                <a:cs typeface="Calibri"/>
                <a:sym typeface="Calibri"/>
              </a:rPr>
              <a:t>Semi-Parametric Knowledge Adaptation</a:t>
            </a:r>
            <a:endParaRPr b="1" sz="3046">
              <a:solidFill>
                <a:srgbClr val="1C4587"/>
              </a:solidFill>
              <a:latin typeface="Calibri"/>
              <a:ea typeface="Calibri"/>
              <a:cs typeface="Calibri"/>
              <a:sym typeface="Calibri"/>
            </a:endParaRPr>
          </a:p>
          <a:p>
            <a:pPr indent="0" lvl="0" marL="0" rtl="0" algn="l">
              <a:spcBef>
                <a:spcPts val="0"/>
              </a:spcBef>
              <a:spcAft>
                <a:spcPts val="0"/>
              </a:spcAft>
              <a:buNone/>
            </a:pPr>
            <a:r>
              <a:t/>
            </a:r>
            <a:endParaRPr b="1" sz="2546">
              <a:solidFill>
                <a:srgbClr val="1C4587"/>
              </a:solidFill>
              <a:latin typeface="Calibri"/>
              <a:ea typeface="Calibri"/>
              <a:cs typeface="Calibri"/>
              <a:sym typeface="Calibri"/>
            </a:endParaRPr>
          </a:p>
          <a:p>
            <a:pPr indent="0" lvl="0" marL="0" rtl="0" algn="l">
              <a:spcBef>
                <a:spcPts val="0"/>
              </a:spcBef>
              <a:spcAft>
                <a:spcPts val="0"/>
              </a:spcAft>
              <a:buNone/>
            </a:pPr>
            <a:r>
              <a:rPr lang="en-US" sz="2546">
                <a:solidFill>
                  <a:srgbClr val="3C78D8"/>
                </a:solidFill>
                <a:latin typeface="Calibri"/>
                <a:ea typeface="Calibri"/>
                <a:cs typeface="Calibri"/>
                <a:sym typeface="Calibri"/>
              </a:rPr>
              <a:t>Leverage external knowledge sources.</a:t>
            </a:r>
            <a:endParaRPr sz="2546">
              <a:solidFill>
                <a:srgbClr val="3C78D8"/>
              </a:solidFill>
              <a:latin typeface="Calibri"/>
              <a:ea typeface="Calibri"/>
              <a:cs typeface="Calibri"/>
              <a:sym typeface="Calibri"/>
            </a:endParaRPr>
          </a:p>
          <a:p>
            <a:pPr indent="0" lvl="0" marL="0" rtl="0" algn="l">
              <a:spcBef>
                <a:spcPts val="0"/>
              </a:spcBef>
              <a:spcAft>
                <a:spcPts val="0"/>
              </a:spcAft>
              <a:buNone/>
            </a:pPr>
            <a:r>
              <a:t/>
            </a:r>
            <a:endParaRPr sz="2546">
              <a:solidFill>
                <a:srgbClr val="3C78D8"/>
              </a:solidFill>
              <a:latin typeface="Calibri"/>
              <a:ea typeface="Calibri"/>
              <a:cs typeface="Calibri"/>
              <a:sym typeface="Calibri"/>
            </a:endParaRPr>
          </a:p>
          <a:p>
            <a:pPr indent="-390279" lvl="0" marL="457200" rtl="0" algn="l">
              <a:spcBef>
                <a:spcPts val="0"/>
              </a:spcBef>
              <a:spcAft>
                <a:spcPts val="0"/>
              </a:spcAft>
              <a:buClr>
                <a:srgbClr val="3C78D8"/>
              </a:buClr>
              <a:buSzPts val="2546"/>
              <a:buFont typeface="Calibri"/>
              <a:buChar char="●"/>
            </a:pPr>
            <a:r>
              <a:rPr lang="en-US" sz="2546">
                <a:solidFill>
                  <a:srgbClr val="3C78D8"/>
                </a:solidFill>
                <a:latin typeface="Calibri"/>
                <a:ea typeface="Calibri"/>
                <a:cs typeface="Calibri"/>
                <a:sym typeface="Calibri"/>
              </a:rPr>
              <a:t>RAG: Retrieval-Augmented Generation</a:t>
            </a:r>
            <a:endParaRPr sz="2546">
              <a:solidFill>
                <a:srgbClr val="3C78D8"/>
              </a:solidFill>
              <a:latin typeface="Calibri"/>
              <a:ea typeface="Calibri"/>
              <a:cs typeface="Calibri"/>
              <a:sym typeface="Calibri"/>
            </a:endParaRPr>
          </a:p>
          <a:p>
            <a:pPr indent="-390279" lvl="0" marL="457200" rtl="0" algn="l">
              <a:spcBef>
                <a:spcPts val="0"/>
              </a:spcBef>
              <a:spcAft>
                <a:spcPts val="0"/>
              </a:spcAft>
              <a:buClr>
                <a:srgbClr val="3C78D8"/>
              </a:buClr>
              <a:buSzPts val="2546"/>
              <a:buFont typeface="Calibri"/>
              <a:buChar char="●"/>
            </a:pPr>
            <a:r>
              <a:rPr lang="en-US" sz="2546">
                <a:solidFill>
                  <a:srgbClr val="3C78D8"/>
                </a:solidFill>
                <a:latin typeface="Calibri"/>
                <a:ea typeface="Calibri"/>
                <a:cs typeface="Calibri"/>
                <a:sym typeface="Calibri"/>
              </a:rPr>
              <a:t>Agent-Based Systems: Dynamic tool integration</a:t>
            </a:r>
            <a:endParaRPr sz="2546">
              <a:solidFill>
                <a:srgbClr val="3C78D8"/>
              </a:solidFill>
              <a:latin typeface="Calibri"/>
              <a:ea typeface="Calibri"/>
              <a:cs typeface="Calibri"/>
              <a:sym typeface="Calibri"/>
            </a:endParaRPr>
          </a:p>
          <a:p>
            <a:pPr indent="0" lvl="0" marL="0" rtl="0" algn="l">
              <a:spcBef>
                <a:spcPts val="0"/>
              </a:spcBef>
              <a:spcAft>
                <a:spcPts val="0"/>
              </a:spcAft>
              <a:buNone/>
            </a:pPr>
            <a:r>
              <a:t/>
            </a:r>
            <a:endParaRPr sz="2546">
              <a:solidFill>
                <a:srgbClr val="3C78D8"/>
              </a:solidFill>
              <a:latin typeface="Calibri"/>
              <a:ea typeface="Calibri"/>
              <a:cs typeface="Calibri"/>
              <a:sym typeface="Calibri"/>
            </a:endParaRPr>
          </a:p>
          <a:p>
            <a:pPr indent="0" lvl="0" marL="0" rtl="0" algn="l">
              <a:spcBef>
                <a:spcPts val="0"/>
              </a:spcBef>
              <a:spcAft>
                <a:spcPts val="0"/>
              </a:spcAft>
              <a:buNone/>
            </a:pPr>
            <a:r>
              <a:rPr lang="en-US" sz="2546">
                <a:solidFill>
                  <a:srgbClr val="3C78D8"/>
                </a:solidFill>
                <a:latin typeface="Calibri"/>
                <a:ea typeface="Calibri"/>
                <a:cs typeface="Calibri"/>
                <a:sym typeface="Calibri"/>
              </a:rPr>
              <a:t>Ideal for: Real-time knowledge integration (dynamic APIs, live data)</a:t>
            </a:r>
            <a:endParaRPr sz="2546">
              <a:solidFill>
                <a:srgbClr val="3C78D8"/>
              </a:solidFill>
              <a:latin typeface="Calibri"/>
              <a:ea typeface="Calibri"/>
              <a:cs typeface="Calibri"/>
              <a:sym typeface="Calibri"/>
            </a:endParaRPr>
          </a:p>
        </p:txBody>
      </p:sp>
      <p:pic>
        <p:nvPicPr>
          <p:cNvPr id="953" name="Google Shape;953;p74"/>
          <p:cNvPicPr preferRelativeResize="0"/>
          <p:nvPr/>
        </p:nvPicPr>
        <p:blipFill rotWithShape="1">
          <a:blip r:embed="rId3">
            <a:alphaModFix/>
          </a:blip>
          <a:srcRect b="0" l="0" r="0" t="0"/>
          <a:stretch/>
        </p:blipFill>
        <p:spPr>
          <a:xfrm>
            <a:off x="0" y="7302698"/>
            <a:ext cx="3586162" cy="2984302"/>
          </a:xfrm>
          <a:prstGeom prst="rect">
            <a:avLst/>
          </a:prstGeom>
          <a:noFill/>
          <a:ln>
            <a:noFill/>
          </a:ln>
        </p:spPr>
      </p:pic>
      <p:pic>
        <p:nvPicPr>
          <p:cNvPr id="954" name="Google Shape;954;p74"/>
          <p:cNvPicPr preferRelativeResize="0"/>
          <p:nvPr/>
        </p:nvPicPr>
        <p:blipFill rotWithShape="1">
          <a:blip r:embed="rId4">
            <a:alphaModFix/>
          </a:blip>
          <a:srcRect b="0" l="0" r="0" t="0"/>
          <a:stretch/>
        </p:blipFill>
        <p:spPr>
          <a:xfrm>
            <a:off x="14249876" y="0"/>
            <a:ext cx="4038124" cy="34947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75"/>
          <p:cNvSpPr txBox="1"/>
          <p:nvPr>
            <p:ph type="ctrTitle"/>
          </p:nvPr>
        </p:nvSpPr>
        <p:spPr>
          <a:xfrm>
            <a:off x="1524000" y="1122375"/>
            <a:ext cx="14669400" cy="11664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Prompt Engineering Strategies</a:t>
            </a:r>
            <a:endParaRPr sz="7200">
              <a:solidFill>
                <a:schemeClr val="accent1"/>
              </a:solidFill>
            </a:endParaRPr>
          </a:p>
        </p:txBody>
      </p:sp>
      <p:sp>
        <p:nvSpPr>
          <p:cNvPr id="960" name="Google Shape;960;p75"/>
          <p:cNvSpPr txBox="1"/>
          <p:nvPr/>
        </p:nvSpPr>
        <p:spPr>
          <a:xfrm>
            <a:off x="1919575" y="3437375"/>
            <a:ext cx="7291500" cy="222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46">
                <a:solidFill>
                  <a:srgbClr val="1C4587"/>
                </a:solidFill>
                <a:latin typeface="Calibri"/>
                <a:ea typeface="Calibri"/>
                <a:cs typeface="Calibri"/>
                <a:sym typeface="Calibri"/>
              </a:rPr>
              <a:t>Few-Shot Prompting</a:t>
            </a:r>
            <a:endParaRPr b="1" sz="3046">
              <a:solidFill>
                <a:srgbClr val="1C4587"/>
              </a:solidFill>
              <a:latin typeface="Calibri"/>
              <a:ea typeface="Calibri"/>
              <a:cs typeface="Calibri"/>
              <a:sym typeface="Calibri"/>
            </a:endParaRPr>
          </a:p>
          <a:p>
            <a:pPr indent="0" lvl="0" marL="0" rtl="0" algn="l">
              <a:spcBef>
                <a:spcPts val="0"/>
              </a:spcBef>
              <a:spcAft>
                <a:spcPts val="0"/>
              </a:spcAft>
              <a:buNone/>
            </a:pPr>
            <a:r>
              <a:t/>
            </a:r>
            <a:endParaRPr b="1" sz="2546">
              <a:solidFill>
                <a:srgbClr val="1C4587"/>
              </a:solidFill>
              <a:latin typeface="Calibri"/>
              <a:ea typeface="Calibri"/>
              <a:cs typeface="Calibri"/>
              <a:sym typeface="Calibri"/>
            </a:endParaRPr>
          </a:p>
          <a:p>
            <a:pPr indent="0" lvl="0" marL="0" rtl="0" algn="l">
              <a:spcBef>
                <a:spcPts val="0"/>
              </a:spcBef>
              <a:spcAft>
                <a:spcPts val="0"/>
              </a:spcAft>
              <a:buNone/>
            </a:pPr>
            <a:r>
              <a:rPr lang="en-US" sz="2546">
                <a:solidFill>
                  <a:srgbClr val="3C78D8"/>
                </a:solidFill>
                <a:latin typeface="Calibri"/>
                <a:ea typeface="Calibri"/>
                <a:cs typeface="Calibri"/>
                <a:sym typeface="Calibri"/>
              </a:rPr>
              <a:t>Provide targeted examples within the prompt to guide model behavior and task execution.</a:t>
            </a:r>
            <a:endParaRPr sz="2546">
              <a:solidFill>
                <a:srgbClr val="3C78D8"/>
              </a:solidFill>
              <a:latin typeface="Calibri"/>
              <a:ea typeface="Calibri"/>
              <a:cs typeface="Calibri"/>
              <a:sym typeface="Calibri"/>
            </a:endParaRPr>
          </a:p>
          <a:p>
            <a:pPr indent="0" lvl="0" marL="0" rtl="0" algn="l">
              <a:spcBef>
                <a:spcPts val="0"/>
              </a:spcBef>
              <a:spcAft>
                <a:spcPts val="0"/>
              </a:spcAft>
              <a:buNone/>
            </a:pPr>
            <a:r>
              <a:t/>
            </a:r>
            <a:endParaRPr sz="2546">
              <a:solidFill>
                <a:srgbClr val="3C78D8"/>
              </a:solidFill>
              <a:latin typeface="Calibri"/>
              <a:ea typeface="Calibri"/>
              <a:cs typeface="Calibri"/>
              <a:sym typeface="Calibri"/>
            </a:endParaRPr>
          </a:p>
        </p:txBody>
      </p:sp>
      <p:sp>
        <p:nvSpPr>
          <p:cNvPr id="961" name="Google Shape;961;p75"/>
          <p:cNvSpPr txBox="1"/>
          <p:nvPr/>
        </p:nvSpPr>
        <p:spPr>
          <a:xfrm>
            <a:off x="10330600" y="3437375"/>
            <a:ext cx="7291500" cy="182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046">
                <a:solidFill>
                  <a:srgbClr val="1C4587"/>
                </a:solidFill>
                <a:latin typeface="Calibri"/>
                <a:ea typeface="Calibri"/>
                <a:cs typeface="Calibri"/>
                <a:sym typeface="Calibri"/>
              </a:rPr>
              <a:t>Chain-of-Thought (CoT)</a:t>
            </a:r>
            <a:endParaRPr b="1" sz="3046">
              <a:solidFill>
                <a:srgbClr val="1C4587"/>
              </a:solidFill>
              <a:latin typeface="Calibri"/>
              <a:ea typeface="Calibri"/>
              <a:cs typeface="Calibri"/>
              <a:sym typeface="Calibri"/>
            </a:endParaRPr>
          </a:p>
          <a:p>
            <a:pPr indent="0" lvl="0" marL="0" rtl="0" algn="l">
              <a:spcBef>
                <a:spcPts val="0"/>
              </a:spcBef>
              <a:spcAft>
                <a:spcPts val="0"/>
              </a:spcAft>
              <a:buNone/>
            </a:pPr>
            <a:r>
              <a:t/>
            </a:r>
            <a:endParaRPr b="1" sz="2546">
              <a:solidFill>
                <a:srgbClr val="1C4587"/>
              </a:solidFill>
              <a:latin typeface="Calibri"/>
              <a:ea typeface="Calibri"/>
              <a:cs typeface="Calibri"/>
              <a:sym typeface="Calibri"/>
            </a:endParaRPr>
          </a:p>
          <a:p>
            <a:pPr indent="0" lvl="0" marL="0" rtl="0" algn="l">
              <a:spcBef>
                <a:spcPts val="0"/>
              </a:spcBef>
              <a:spcAft>
                <a:spcPts val="0"/>
              </a:spcAft>
              <a:buNone/>
            </a:pPr>
            <a:r>
              <a:rPr lang="en-US" sz="2546">
                <a:solidFill>
                  <a:srgbClr val="3C78D8"/>
                </a:solidFill>
                <a:latin typeface="Calibri"/>
                <a:ea typeface="Calibri"/>
                <a:cs typeface="Calibri"/>
                <a:sym typeface="Calibri"/>
              </a:rPr>
              <a:t>Instruct models to "think step-by-step" for improved reasoning on complex, multi-stage problems.</a:t>
            </a:r>
            <a:endParaRPr sz="2546">
              <a:solidFill>
                <a:srgbClr val="3C78D8"/>
              </a:solidFill>
              <a:latin typeface="Calibri"/>
              <a:ea typeface="Calibri"/>
              <a:cs typeface="Calibri"/>
              <a:sym typeface="Calibri"/>
            </a:endParaRPr>
          </a:p>
        </p:txBody>
      </p:sp>
      <p:sp>
        <p:nvSpPr>
          <p:cNvPr id="962" name="Google Shape;962;p75"/>
          <p:cNvSpPr/>
          <p:nvPr/>
        </p:nvSpPr>
        <p:spPr>
          <a:xfrm>
            <a:off x="4151625" y="6056325"/>
            <a:ext cx="10118700" cy="3690300"/>
          </a:xfrm>
          <a:prstGeom prst="horizontalScroll">
            <a:avLst>
              <a:gd fmla="val 12500" name="adj"/>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546">
                <a:solidFill>
                  <a:srgbClr val="3C78D8"/>
                </a:solidFill>
                <a:latin typeface="Calibri"/>
                <a:ea typeface="Calibri"/>
                <a:cs typeface="Calibri"/>
                <a:sym typeface="Calibri"/>
              </a:rPr>
              <a:t>Prompt engineering transforms model behavior without changing weights—maximizing value from pre-trained models through strategic input design</a:t>
            </a:r>
            <a:endParaRPr>
              <a:latin typeface="Calibri"/>
              <a:ea typeface="Calibri"/>
              <a:cs typeface="Calibri"/>
              <a:sym typeface="Calibri"/>
            </a:endParaRPr>
          </a:p>
        </p:txBody>
      </p:sp>
      <p:pic>
        <p:nvPicPr>
          <p:cNvPr id="963" name="Google Shape;963;p75"/>
          <p:cNvPicPr preferRelativeResize="0"/>
          <p:nvPr/>
        </p:nvPicPr>
        <p:blipFill rotWithShape="1">
          <a:blip r:embed="rId3">
            <a:alphaModFix/>
          </a:blip>
          <a:srcRect b="0" l="0" r="0" t="0"/>
          <a:stretch/>
        </p:blipFill>
        <p:spPr>
          <a:xfrm>
            <a:off x="0" y="7302698"/>
            <a:ext cx="3586162" cy="2984302"/>
          </a:xfrm>
          <a:prstGeom prst="rect">
            <a:avLst/>
          </a:prstGeom>
          <a:noFill/>
          <a:ln>
            <a:noFill/>
          </a:ln>
        </p:spPr>
      </p:pic>
      <p:pic>
        <p:nvPicPr>
          <p:cNvPr id="964" name="Google Shape;964;p75"/>
          <p:cNvPicPr preferRelativeResize="0"/>
          <p:nvPr/>
        </p:nvPicPr>
        <p:blipFill rotWithShape="1">
          <a:blip r:embed="rId4">
            <a:alphaModFix/>
          </a:blip>
          <a:srcRect b="0" l="0" r="0" t="0"/>
          <a:stretch/>
        </p:blipFill>
        <p:spPr>
          <a:xfrm>
            <a:off x="14249876" y="0"/>
            <a:ext cx="4038124" cy="34947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76"/>
          <p:cNvSpPr txBox="1"/>
          <p:nvPr>
            <p:ph type="ctrTitle"/>
          </p:nvPr>
        </p:nvSpPr>
        <p:spPr>
          <a:xfrm>
            <a:off x="1524000" y="1122375"/>
            <a:ext cx="14669400" cy="11664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LoRA: Low-Rank Adaptation</a:t>
            </a:r>
            <a:endParaRPr sz="7200">
              <a:solidFill>
                <a:schemeClr val="accent1"/>
              </a:solidFill>
            </a:endParaRPr>
          </a:p>
        </p:txBody>
      </p:sp>
      <p:sp>
        <p:nvSpPr>
          <p:cNvPr id="970" name="Google Shape;970;p76"/>
          <p:cNvSpPr txBox="1"/>
          <p:nvPr/>
        </p:nvSpPr>
        <p:spPr>
          <a:xfrm>
            <a:off x="1919575" y="3437375"/>
            <a:ext cx="7291500" cy="300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3046">
                <a:solidFill>
                  <a:srgbClr val="1C4587"/>
                </a:solidFill>
                <a:latin typeface="Calibri"/>
                <a:ea typeface="Calibri"/>
                <a:cs typeface="Calibri"/>
                <a:sym typeface="Calibri"/>
              </a:rPr>
              <a:t>Supervised Fine-Tuning (SFT)</a:t>
            </a:r>
            <a:endParaRPr b="1" sz="3046">
              <a:solidFill>
                <a:srgbClr val="1C4587"/>
              </a:solidFill>
              <a:latin typeface="Calibri"/>
              <a:ea typeface="Calibri"/>
              <a:cs typeface="Calibri"/>
              <a:sym typeface="Calibri"/>
            </a:endParaRPr>
          </a:p>
          <a:p>
            <a:pPr indent="0" lvl="0" marL="0" rtl="0" algn="l">
              <a:spcBef>
                <a:spcPts val="0"/>
              </a:spcBef>
              <a:spcAft>
                <a:spcPts val="0"/>
              </a:spcAft>
              <a:buNone/>
            </a:pPr>
            <a:r>
              <a:t/>
            </a:r>
            <a:endParaRPr b="1" sz="2546">
              <a:solidFill>
                <a:srgbClr val="1C4587"/>
              </a:solidFill>
              <a:latin typeface="Calibri"/>
              <a:ea typeface="Calibri"/>
              <a:cs typeface="Calibri"/>
              <a:sym typeface="Calibri"/>
            </a:endParaRPr>
          </a:p>
          <a:p>
            <a:pPr indent="0" lvl="0" marL="0" rtl="0" algn="l">
              <a:spcBef>
                <a:spcPts val="0"/>
              </a:spcBef>
              <a:spcAft>
                <a:spcPts val="0"/>
              </a:spcAft>
              <a:buNone/>
            </a:pPr>
            <a:r>
              <a:rPr lang="en-US" sz="2546">
                <a:solidFill>
                  <a:srgbClr val="3C78D8"/>
                </a:solidFill>
                <a:latin typeface="Calibri"/>
                <a:ea typeface="Calibri"/>
                <a:cs typeface="Calibri"/>
                <a:sym typeface="Calibri"/>
              </a:rPr>
              <a:t>Adapts pre-trained models to specialized tasks using labeled instruction-response pairs.</a:t>
            </a:r>
            <a:endParaRPr sz="2546">
              <a:solidFill>
                <a:srgbClr val="3C78D8"/>
              </a:solidFill>
              <a:latin typeface="Calibri"/>
              <a:ea typeface="Calibri"/>
              <a:cs typeface="Calibri"/>
              <a:sym typeface="Calibri"/>
            </a:endParaRPr>
          </a:p>
          <a:p>
            <a:pPr indent="0" lvl="0" marL="0" rtl="0" algn="l">
              <a:spcBef>
                <a:spcPts val="0"/>
              </a:spcBef>
              <a:spcAft>
                <a:spcPts val="0"/>
              </a:spcAft>
              <a:buNone/>
            </a:pPr>
            <a:r>
              <a:t/>
            </a:r>
            <a:endParaRPr sz="2546">
              <a:solidFill>
                <a:srgbClr val="3C78D8"/>
              </a:solidFill>
              <a:latin typeface="Calibri"/>
              <a:ea typeface="Calibri"/>
              <a:cs typeface="Calibri"/>
              <a:sym typeface="Calibri"/>
            </a:endParaRPr>
          </a:p>
          <a:p>
            <a:pPr indent="0" lvl="0" marL="0" rtl="0" algn="l">
              <a:spcBef>
                <a:spcPts val="0"/>
              </a:spcBef>
              <a:spcAft>
                <a:spcPts val="0"/>
              </a:spcAft>
              <a:buNone/>
            </a:pPr>
            <a:r>
              <a:rPr lang="en-US" sz="2546">
                <a:solidFill>
                  <a:srgbClr val="3C78D8"/>
                </a:solidFill>
                <a:latin typeface="Calibri"/>
                <a:ea typeface="Calibri"/>
                <a:cs typeface="Calibri"/>
                <a:sym typeface="Calibri"/>
              </a:rPr>
              <a:t>Freezes original model weights, injects small trainable low-rank matrices into transformer layers.</a:t>
            </a:r>
            <a:endParaRPr sz="2546">
              <a:solidFill>
                <a:srgbClr val="3C78D8"/>
              </a:solidFill>
              <a:latin typeface="Calibri"/>
              <a:ea typeface="Calibri"/>
              <a:cs typeface="Calibri"/>
              <a:sym typeface="Calibri"/>
            </a:endParaRPr>
          </a:p>
        </p:txBody>
      </p:sp>
      <p:grpSp>
        <p:nvGrpSpPr>
          <p:cNvPr id="971" name="Google Shape;971;p76"/>
          <p:cNvGrpSpPr/>
          <p:nvPr/>
        </p:nvGrpSpPr>
        <p:grpSpPr>
          <a:xfrm>
            <a:off x="1659175" y="6860359"/>
            <a:ext cx="7812300" cy="1323843"/>
            <a:chOff x="9017500" y="2783104"/>
            <a:chExt cx="7812300" cy="1191900"/>
          </a:xfrm>
        </p:grpSpPr>
        <p:sp>
          <p:nvSpPr>
            <p:cNvPr id="972" name="Google Shape;972;p76"/>
            <p:cNvSpPr/>
            <p:nvPr/>
          </p:nvSpPr>
          <p:spPr>
            <a:xfrm>
              <a:off x="9017500" y="2783104"/>
              <a:ext cx="7812300" cy="1191900"/>
            </a:xfrm>
            <a:prstGeom prst="roundRect">
              <a:avLst>
                <a:gd fmla="val 16667" name="adj"/>
              </a:avLst>
            </a:prstGeom>
            <a:solidFill>
              <a:srgbClr val="C9DAF8"/>
            </a:solidFill>
            <a:ln cap="flat" cmpd="sng" w="8600">
              <a:solidFill>
                <a:schemeClr val="dk2"/>
              </a:solidFill>
              <a:prstDash val="solid"/>
              <a:round/>
              <a:headEnd len="sm" w="sm" type="none"/>
              <a:tailEnd len="sm" w="sm" type="none"/>
            </a:ln>
          </p:spPr>
          <p:txBody>
            <a:bodyPr anchorCtr="0" anchor="ctr" bIns="82775" lIns="82775" spcFirstLastPara="1" rIns="82775" wrap="square" tIns="82775">
              <a:noAutofit/>
            </a:bodyPr>
            <a:lstStyle/>
            <a:p>
              <a:pPr indent="0" lvl="0" marL="0" rtl="0" algn="ctr">
                <a:spcBef>
                  <a:spcPts val="0"/>
                </a:spcBef>
                <a:spcAft>
                  <a:spcPts val="0"/>
                </a:spcAft>
                <a:buNone/>
              </a:pPr>
              <a:r>
                <a:t/>
              </a:r>
              <a:endParaRPr sz="1267">
                <a:latin typeface="Calibri"/>
                <a:ea typeface="Calibri"/>
                <a:cs typeface="Calibri"/>
                <a:sym typeface="Calibri"/>
              </a:endParaRPr>
            </a:p>
          </p:txBody>
        </p:sp>
        <p:sp>
          <p:nvSpPr>
            <p:cNvPr id="973" name="Google Shape;973;p76"/>
            <p:cNvSpPr txBox="1"/>
            <p:nvPr/>
          </p:nvSpPr>
          <p:spPr>
            <a:xfrm>
              <a:off x="9359775" y="2961550"/>
              <a:ext cx="7142700" cy="5019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b="1" lang="en-US" sz="2535">
                  <a:solidFill>
                    <a:srgbClr val="1C4587"/>
                  </a:solidFill>
                  <a:latin typeface="Calibri"/>
                  <a:ea typeface="Calibri"/>
                  <a:cs typeface="Calibri"/>
                  <a:sym typeface="Calibri"/>
                </a:rPr>
                <a:t>Extreme Efficiency</a:t>
              </a:r>
              <a:endParaRPr b="1" sz="2535">
                <a:solidFill>
                  <a:srgbClr val="1C4587"/>
                </a:solidFill>
                <a:latin typeface="Calibri"/>
                <a:ea typeface="Calibri"/>
                <a:cs typeface="Calibri"/>
                <a:sym typeface="Calibri"/>
              </a:endParaRPr>
            </a:p>
          </p:txBody>
        </p:sp>
        <p:sp>
          <p:nvSpPr>
            <p:cNvPr id="974" name="Google Shape;974;p76"/>
            <p:cNvSpPr txBox="1"/>
            <p:nvPr/>
          </p:nvSpPr>
          <p:spPr>
            <a:xfrm>
              <a:off x="9359775" y="3417500"/>
              <a:ext cx="7142700" cy="5019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lang="en-US" sz="2535">
                  <a:solidFill>
                    <a:srgbClr val="3C78D8"/>
                  </a:solidFill>
                  <a:latin typeface="Calibri"/>
                  <a:ea typeface="Calibri"/>
                  <a:cs typeface="Calibri"/>
                  <a:sym typeface="Calibri"/>
                </a:rPr>
                <a:t>Fine-tune large models on consumer or single GPU.</a:t>
              </a:r>
              <a:endParaRPr sz="2535">
                <a:solidFill>
                  <a:srgbClr val="3C78D8"/>
                </a:solidFill>
                <a:latin typeface="Calibri"/>
                <a:ea typeface="Calibri"/>
                <a:cs typeface="Calibri"/>
                <a:sym typeface="Calibri"/>
              </a:endParaRPr>
            </a:p>
          </p:txBody>
        </p:sp>
      </p:grpSp>
      <p:pic>
        <p:nvPicPr>
          <p:cNvPr id="975" name="Google Shape;975;p76"/>
          <p:cNvPicPr preferRelativeResize="0"/>
          <p:nvPr/>
        </p:nvPicPr>
        <p:blipFill rotWithShape="1">
          <a:blip r:embed="rId3">
            <a:alphaModFix/>
          </a:blip>
          <a:srcRect b="0" l="0" r="0" t="0"/>
          <a:stretch/>
        </p:blipFill>
        <p:spPr>
          <a:xfrm>
            <a:off x="0" y="7302698"/>
            <a:ext cx="3586162" cy="2984302"/>
          </a:xfrm>
          <a:prstGeom prst="rect">
            <a:avLst/>
          </a:prstGeom>
          <a:noFill/>
          <a:ln>
            <a:noFill/>
          </a:ln>
        </p:spPr>
      </p:pic>
      <p:pic>
        <p:nvPicPr>
          <p:cNvPr id="976" name="Google Shape;976;p76"/>
          <p:cNvPicPr preferRelativeResize="0"/>
          <p:nvPr/>
        </p:nvPicPr>
        <p:blipFill rotWithShape="1">
          <a:blip r:embed="rId4">
            <a:alphaModFix/>
          </a:blip>
          <a:srcRect b="0" l="0" r="0" t="0"/>
          <a:stretch/>
        </p:blipFill>
        <p:spPr>
          <a:xfrm>
            <a:off x="14249876" y="0"/>
            <a:ext cx="4038124" cy="3494769"/>
          </a:xfrm>
          <a:prstGeom prst="rect">
            <a:avLst/>
          </a:prstGeom>
          <a:noFill/>
          <a:ln>
            <a:noFill/>
          </a:ln>
        </p:spPr>
      </p:pic>
      <p:grpSp>
        <p:nvGrpSpPr>
          <p:cNvPr id="977" name="Google Shape;977;p76"/>
          <p:cNvGrpSpPr/>
          <p:nvPr/>
        </p:nvGrpSpPr>
        <p:grpSpPr>
          <a:xfrm>
            <a:off x="1659175" y="8602084"/>
            <a:ext cx="7812300" cy="1323843"/>
            <a:chOff x="9017500" y="2783104"/>
            <a:chExt cx="7812300" cy="1191900"/>
          </a:xfrm>
        </p:grpSpPr>
        <p:sp>
          <p:nvSpPr>
            <p:cNvPr id="978" name="Google Shape;978;p76"/>
            <p:cNvSpPr/>
            <p:nvPr/>
          </p:nvSpPr>
          <p:spPr>
            <a:xfrm>
              <a:off x="9017500" y="2783104"/>
              <a:ext cx="7812300" cy="1191900"/>
            </a:xfrm>
            <a:prstGeom prst="roundRect">
              <a:avLst>
                <a:gd fmla="val 16667" name="adj"/>
              </a:avLst>
            </a:prstGeom>
            <a:solidFill>
              <a:srgbClr val="C9DAF8"/>
            </a:solidFill>
            <a:ln cap="flat" cmpd="sng" w="8600">
              <a:solidFill>
                <a:schemeClr val="dk2"/>
              </a:solidFill>
              <a:prstDash val="solid"/>
              <a:round/>
              <a:headEnd len="sm" w="sm" type="none"/>
              <a:tailEnd len="sm" w="sm" type="none"/>
            </a:ln>
          </p:spPr>
          <p:txBody>
            <a:bodyPr anchorCtr="0" anchor="ctr" bIns="82775" lIns="82775" spcFirstLastPara="1" rIns="82775" wrap="square" tIns="82775">
              <a:noAutofit/>
            </a:bodyPr>
            <a:lstStyle/>
            <a:p>
              <a:pPr indent="0" lvl="0" marL="0" rtl="0" algn="ctr">
                <a:spcBef>
                  <a:spcPts val="0"/>
                </a:spcBef>
                <a:spcAft>
                  <a:spcPts val="0"/>
                </a:spcAft>
                <a:buNone/>
              </a:pPr>
              <a:r>
                <a:t/>
              </a:r>
              <a:endParaRPr sz="1267">
                <a:latin typeface="Calibri"/>
                <a:ea typeface="Calibri"/>
                <a:cs typeface="Calibri"/>
                <a:sym typeface="Calibri"/>
              </a:endParaRPr>
            </a:p>
          </p:txBody>
        </p:sp>
        <p:sp>
          <p:nvSpPr>
            <p:cNvPr id="979" name="Google Shape;979;p76"/>
            <p:cNvSpPr txBox="1"/>
            <p:nvPr/>
          </p:nvSpPr>
          <p:spPr>
            <a:xfrm>
              <a:off x="9359775" y="2961550"/>
              <a:ext cx="7142700" cy="5019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b="1" lang="en-US" sz="2535">
                  <a:solidFill>
                    <a:srgbClr val="1C4587"/>
                  </a:solidFill>
                  <a:latin typeface="Calibri"/>
                  <a:ea typeface="Calibri"/>
                  <a:cs typeface="Calibri"/>
                  <a:sym typeface="Calibri"/>
                </a:rPr>
                <a:t>Modular Portability</a:t>
              </a:r>
              <a:endParaRPr b="1" sz="2535">
                <a:solidFill>
                  <a:srgbClr val="1C4587"/>
                </a:solidFill>
                <a:latin typeface="Calibri"/>
                <a:ea typeface="Calibri"/>
                <a:cs typeface="Calibri"/>
                <a:sym typeface="Calibri"/>
              </a:endParaRPr>
            </a:p>
          </p:txBody>
        </p:sp>
        <p:sp>
          <p:nvSpPr>
            <p:cNvPr id="980" name="Google Shape;980;p76"/>
            <p:cNvSpPr txBox="1"/>
            <p:nvPr/>
          </p:nvSpPr>
          <p:spPr>
            <a:xfrm>
              <a:off x="9359775" y="3417500"/>
              <a:ext cx="7142700" cy="501900"/>
            </a:xfrm>
            <a:prstGeom prst="rect">
              <a:avLst/>
            </a:prstGeom>
            <a:noFill/>
            <a:ln>
              <a:noFill/>
            </a:ln>
          </p:spPr>
          <p:txBody>
            <a:bodyPr anchorCtr="0" anchor="t" bIns="82775" lIns="82775" spcFirstLastPara="1" rIns="82775" wrap="square" tIns="82775">
              <a:spAutoFit/>
            </a:bodyPr>
            <a:lstStyle/>
            <a:p>
              <a:pPr indent="0" lvl="0" marL="0" rtl="0" algn="ctr">
                <a:spcBef>
                  <a:spcPts val="0"/>
                </a:spcBef>
                <a:spcAft>
                  <a:spcPts val="0"/>
                </a:spcAft>
                <a:buNone/>
              </a:pPr>
              <a:r>
                <a:rPr lang="en-US" sz="2535">
                  <a:solidFill>
                    <a:srgbClr val="3C78D8"/>
                  </a:solidFill>
                  <a:latin typeface="Calibri"/>
                  <a:ea typeface="Calibri"/>
                  <a:cs typeface="Calibri"/>
                  <a:sym typeface="Calibri"/>
                </a:rPr>
                <a:t>Maintain multiple lightweight LoRA adapters.</a:t>
              </a:r>
              <a:endParaRPr sz="2535">
                <a:solidFill>
                  <a:srgbClr val="3C78D8"/>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pic>
        <p:nvPicPr>
          <p:cNvPr id="985" name="Google Shape;985;p77"/>
          <p:cNvPicPr preferRelativeResize="0"/>
          <p:nvPr/>
        </p:nvPicPr>
        <p:blipFill rotWithShape="1">
          <a:blip r:embed="rId3">
            <a:alphaModFix/>
          </a:blip>
          <a:srcRect b="0" l="0" r="0" t="0"/>
          <a:stretch/>
        </p:blipFill>
        <p:spPr>
          <a:xfrm>
            <a:off x="0" y="7302698"/>
            <a:ext cx="3586162" cy="2984302"/>
          </a:xfrm>
          <a:prstGeom prst="rect">
            <a:avLst/>
          </a:prstGeom>
          <a:noFill/>
          <a:ln>
            <a:noFill/>
          </a:ln>
        </p:spPr>
      </p:pic>
      <p:pic>
        <p:nvPicPr>
          <p:cNvPr id="986" name="Google Shape;986;p77"/>
          <p:cNvPicPr preferRelativeResize="0"/>
          <p:nvPr/>
        </p:nvPicPr>
        <p:blipFill rotWithShape="1">
          <a:blip r:embed="rId4">
            <a:alphaModFix/>
          </a:blip>
          <a:srcRect b="0" l="0" r="0" t="0"/>
          <a:stretch/>
        </p:blipFill>
        <p:spPr>
          <a:xfrm>
            <a:off x="14249876" y="0"/>
            <a:ext cx="4038124" cy="3494769"/>
          </a:xfrm>
          <a:prstGeom prst="rect">
            <a:avLst/>
          </a:prstGeom>
          <a:noFill/>
          <a:ln>
            <a:noFill/>
          </a:ln>
        </p:spPr>
      </p:pic>
      <p:pic>
        <p:nvPicPr>
          <p:cNvPr id="987" name="Google Shape;987;p77" title="chart.png"/>
          <p:cNvPicPr preferRelativeResize="0"/>
          <p:nvPr/>
        </p:nvPicPr>
        <p:blipFill rotWithShape="1">
          <a:blip r:embed="rId5">
            <a:alphaModFix/>
          </a:blip>
          <a:srcRect b="0" l="0" r="0" t="0"/>
          <a:stretch/>
        </p:blipFill>
        <p:spPr>
          <a:xfrm>
            <a:off x="415050" y="2324950"/>
            <a:ext cx="17457875" cy="7391950"/>
          </a:xfrm>
          <a:prstGeom prst="rect">
            <a:avLst/>
          </a:prstGeom>
          <a:noFill/>
          <a:ln>
            <a:noFill/>
          </a:ln>
        </p:spPr>
      </p:pic>
      <p:sp>
        <p:nvSpPr>
          <p:cNvPr id="988" name="Google Shape;988;p77"/>
          <p:cNvSpPr txBox="1"/>
          <p:nvPr>
            <p:ph type="ctrTitle"/>
          </p:nvPr>
        </p:nvSpPr>
        <p:spPr>
          <a:xfrm>
            <a:off x="1524000" y="1122375"/>
            <a:ext cx="14669400" cy="11664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LoRA: Low-Rank Adaptation</a:t>
            </a:r>
            <a:endParaRPr sz="7200">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78" title="Screenshot 2025-10-11 084030.png"/>
          <p:cNvPicPr preferRelativeResize="0"/>
          <p:nvPr/>
        </p:nvPicPr>
        <p:blipFill rotWithShape="1">
          <a:blip r:embed="rId3">
            <a:alphaModFix/>
          </a:blip>
          <a:srcRect b="0" l="980" r="980" t="0"/>
          <a:stretch/>
        </p:blipFill>
        <p:spPr>
          <a:xfrm>
            <a:off x="6744425" y="173793"/>
            <a:ext cx="10620976" cy="9939415"/>
          </a:xfrm>
          <a:prstGeom prst="rect">
            <a:avLst/>
          </a:prstGeom>
          <a:noFill/>
          <a:ln>
            <a:noFill/>
          </a:ln>
        </p:spPr>
      </p:pic>
      <p:sp>
        <p:nvSpPr>
          <p:cNvPr id="994" name="Google Shape;994;p78"/>
          <p:cNvSpPr txBox="1"/>
          <p:nvPr>
            <p:ph type="ctrTitle"/>
          </p:nvPr>
        </p:nvSpPr>
        <p:spPr>
          <a:xfrm>
            <a:off x="1374325" y="4316600"/>
            <a:ext cx="4800300" cy="13767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Dataset</a:t>
            </a:r>
            <a:endParaRPr sz="7200">
              <a:solidFill>
                <a:schemeClr val="accent1"/>
              </a:solidFill>
            </a:endParaRPr>
          </a:p>
        </p:txBody>
      </p:sp>
      <p:pic>
        <p:nvPicPr>
          <p:cNvPr id="995" name="Google Shape;995;p78"/>
          <p:cNvPicPr preferRelativeResize="0"/>
          <p:nvPr/>
        </p:nvPicPr>
        <p:blipFill rotWithShape="1">
          <a:blip r:embed="rId4">
            <a:alphaModFix/>
          </a:blip>
          <a:srcRect b="0" l="0" r="0" t="0"/>
          <a:stretch/>
        </p:blipFill>
        <p:spPr>
          <a:xfrm>
            <a:off x="0" y="7302698"/>
            <a:ext cx="3586162" cy="2984302"/>
          </a:xfrm>
          <a:prstGeom prst="rect">
            <a:avLst/>
          </a:prstGeom>
          <a:noFill/>
          <a:ln>
            <a:noFill/>
          </a:ln>
        </p:spPr>
      </p:pic>
      <p:pic>
        <p:nvPicPr>
          <p:cNvPr id="996" name="Google Shape;996;p78"/>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pic>
        <p:nvPicPr>
          <p:cNvPr id="1001" name="Google Shape;1001;p79"/>
          <p:cNvPicPr preferRelativeResize="0"/>
          <p:nvPr/>
        </p:nvPicPr>
        <p:blipFill>
          <a:blip r:embed="rId3">
            <a:alphaModFix/>
          </a:blip>
          <a:stretch>
            <a:fillRect/>
          </a:stretch>
        </p:blipFill>
        <p:spPr>
          <a:xfrm>
            <a:off x="6774175" y="848250"/>
            <a:ext cx="10620975" cy="8590499"/>
          </a:xfrm>
          <a:prstGeom prst="rect">
            <a:avLst/>
          </a:prstGeom>
          <a:noFill/>
          <a:ln>
            <a:noFill/>
          </a:ln>
        </p:spPr>
      </p:pic>
      <p:pic>
        <p:nvPicPr>
          <p:cNvPr id="1002" name="Google Shape;1002;p79" title="base_layers.png"/>
          <p:cNvPicPr preferRelativeResize="0"/>
          <p:nvPr/>
        </p:nvPicPr>
        <p:blipFill>
          <a:blip r:embed="rId4">
            <a:alphaModFix/>
          </a:blip>
          <a:stretch>
            <a:fillRect/>
          </a:stretch>
        </p:blipFill>
        <p:spPr>
          <a:xfrm>
            <a:off x="6774175" y="848250"/>
            <a:ext cx="10620975" cy="8570829"/>
          </a:xfrm>
          <a:prstGeom prst="rect">
            <a:avLst/>
          </a:prstGeom>
          <a:noFill/>
          <a:ln>
            <a:noFill/>
          </a:ln>
        </p:spPr>
      </p:pic>
      <p:sp>
        <p:nvSpPr>
          <p:cNvPr id="1003" name="Google Shape;1003;p79"/>
          <p:cNvSpPr txBox="1"/>
          <p:nvPr>
            <p:ph type="ctrTitle"/>
          </p:nvPr>
        </p:nvSpPr>
        <p:spPr>
          <a:xfrm>
            <a:off x="1360300" y="4005150"/>
            <a:ext cx="4800300" cy="22767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Base </a:t>
            </a:r>
            <a:endParaRPr sz="7200">
              <a:solidFill>
                <a:schemeClr val="accent1"/>
              </a:solidFill>
            </a:endParaRPr>
          </a:p>
          <a:p>
            <a:pPr indent="0" lvl="0" marL="0" rtl="0" algn="ctr">
              <a:spcBef>
                <a:spcPts val="0"/>
              </a:spcBef>
              <a:spcAft>
                <a:spcPts val="0"/>
              </a:spcAft>
              <a:buNone/>
            </a:pPr>
            <a:r>
              <a:rPr lang="en-US" sz="7200">
                <a:solidFill>
                  <a:schemeClr val="accent1"/>
                </a:solidFill>
              </a:rPr>
              <a:t>Model</a:t>
            </a:r>
            <a:endParaRPr sz="7200">
              <a:solidFill>
                <a:schemeClr val="accent1"/>
              </a:solidFill>
            </a:endParaRPr>
          </a:p>
        </p:txBody>
      </p:sp>
      <p:pic>
        <p:nvPicPr>
          <p:cNvPr id="1004" name="Google Shape;1004;p79"/>
          <p:cNvPicPr preferRelativeResize="0"/>
          <p:nvPr/>
        </p:nvPicPr>
        <p:blipFill rotWithShape="1">
          <a:blip r:embed="rId5">
            <a:alphaModFix/>
          </a:blip>
          <a:srcRect b="0" l="0" r="0" t="0"/>
          <a:stretch/>
        </p:blipFill>
        <p:spPr>
          <a:xfrm>
            <a:off x="0" y="7302698"/>
            <a:ext cx="3586162" cy="2984302"/>
          </a:xfrm>
          <a:prstGeom prst="rect">
            <a:avLst/>
          </a:prstGeom>
          <a:noFill/>
          <a:ln>
            <a:noFill/>
          </a:ln>
        </p:spPr>
      </p:pic>
      <p:pic>
        <p:nvPicPr>
          <p:cNvPr id="1005" name="Google Shape;1005;p79"/>
          <p:cNvPicPr preferRelativeResize="0"/>
          <p:nvPr/>
        </p:nvPicPr>
        <p:blipFill rotWithShape="1">
          <a:blip r:embed="rId6">
            <a:alphaModFix/>
          </a:blip>
          <a:srcRect b="0" l="0" r="0" t="0"/>
          <a:stretch/>
        </p:blipFill>
        <p:spPr>
          <a:xfrm>
            <a:off x="15659576" y="0"/>
            <a:ext cx="2628424" cy="41138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pic>
        <p:nvPicPr>
          <p:cNvPr id="1010" name="Google Shape;1010;p80" title="lora.png"/>
          <p:cNvPicPr preferRelativeResize="0"/>
          <p:nvPr/>
        </p:nvPicPr>
        <p:blipFill>
          <a:blip r:embed="rId3">
            <a:alphaModFix/>
          </a:blip>
          <a:stretch>
            <a:fillRect/>
          </a:stretch>
        </p:blipFill>
        <p:spPr>
          <a:xfrm>
            <a:off x="6744425" y="173793"/>
            <a:ext cx="10620975" cy="9939416"/>
          </a:xfrm>
          <a:prstGeom prst="rect">
            <a:avLst/>
          </a:prstGeom>
          <a:noFill/>
          <a:ln>
            <a:noFill/>
          </a:ln>
        </p:spPr>
      </p:pic>
      <p:sp>
        <p:nvSpPr>
          <p:cNvPr id="1011" name="Google Shape;1011;p80"/>
          <p:cNvSpPr txBox="1"/>
          <p:nvPr>
            <p:ph type="ctrTitle"/>
          </p:nvPr>
        </p:nvSpPr>
        <p:spPr>
          <a:xfrm>
            <a:off x="1360300" y="3482000"/>
            <a:ext cx="4800300" cy="2799900"/>
          </a:xfrm>
          <a:prstGeom prst="rect">
            <a:avLst/>
          </a:prstGeom>
          <a:ln>
            <a:noFill/>
          </a:ln>
        </p:spPr>
        <p:txBody>
          <a:bodyPr anchorCtr="0" anchor="b" bIns="45700" lIns="91425" spcFirstLastPara="1" rIns="91425" wrap="square" tIns="45700">
            <a:normAutofit fontScale="90000"/>
          </a:bodyPr>
          <a:lstStyle/>
          <a:p>
            <a:pPr indent="0" lvl="0" marL="0" rtl="0" algn="ctr">
              <a:spcBef>
                <a:spcPts val="0"/>
              </a:spcBef>
              <a:spcAft>
                <a:spcPts val="0"/>
              </a:spcAft>
              <a:buNone/>
            </a:pPr>
            <a:r>
              <a:rPr lang="en-US" sz="7200">
                <a:solidFill>
                  <a:schemeClr val="accent1"/>
                </a:solidFill>
              </a:rPr>
              <a:t>LoRA</a:t>
            </a:r>
            <a:endParaRPr sz="7200">
              <a:solidFill>
                <a:schemeClr val="accent1"/>
              </a:solidFill>
            </a:endParaRPr>
          </a:p>
          <a:p>
            <a:pPr indent="0" lvl="0" marL="0" rtl="0" algn="ctr">
              <a:spcBef>
                <a:spcPts val="0"/>
              </a:spcBef>
              <a:spcAft>
                <a:spcPts val="0"/>
              </a:spcAft>
              <a:buNone/>
            </a:pPr>
            <a:r>
              <a:rPr lang="en-US" sz="7200">
                <a:solidFill>
                  <a:schemeClr val="accent1"/>
                </a:solidFill>
              </a:rPr>
              <a:t>Model </a:t>
            </a:r>
            <a:endParaRPr sz="7200">
              <a:solidFill>
                <a:schemeClr val="accent1"/>
              </a:solidFill>
            </a:endParaRPr>
          </a:p>
          <a:p>
            <a:pPr indent="0" lvl="0" marL="0" rtl="0" algn="ctr">
              <a:spcBef>
                <a:spcPts val="0"/>
              </a:spcBef>
              <a:spcAft>
                <a:spcPts val="0"/>
              </a:spcAft>
              <a:buNone/>
            </a:pPr>
            <a:r>
              <a:rPr lang="en-US" sz="7200">
                <a:solidFill>
                  <a:schemeClr val="accent1"/>
                </a:solidFill>
              </a:rPr>
              <a:t>(PEFT)</a:t>
            </a:r>
            <a:endParaRPr sz="7200">
              <a:solidFill>
                <a:schemeClr val="accent1"/>
              </a:solidFill>
            </a:endParaRPr>
          </a:p>
        </p:txBody>
      </p:sp>
      <p:pic>
        <p:nvPicPr>
          <p:cNvPr id="1012" name="Google Shape;1012;p80"/>
          <p:cNvPicPr preferRelativeResize="0"/>
          <p:nvPr/>
        </p:nvPicPr>
        <p:blipFill rotWithShape="1">
          <a:blip r:embed="rId4">
            <a:alphaModFix/>
          </a:blip>
          <a:srcRect b="0" l="0" r="0" t="0"/>
          <a:stretch/>
        </p:blipFill>
        <p:spPr>
          <a:xfrm>
            <a:off x="0" y="7302698"/>
            <a:ext cx="3586162" cy="2984302"/>
          </a:xfrm>
          <a:prstGeom prst="rect">
            <a:avLst/>
          </a:prstGeom>
          <a:noFill/>
          <a:ln>
            <a:noFill/>
          </a:ln>
        </p:spPr>
      </p:pic>
      <p:pic>
        <p:nvPicPr>
          <p:cNvPr id="1013" name="Google Shape;1013;p80"/>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pic>
        <p:nvPicPr>
          <p:cNvPr id="1018" name="Google Shape;1018;p81"/>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019" name="Google Shape;1019;p81"/>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020" name="Google Shape;1020;p81"/>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1021" name="Google Shape;1021;p81"/>
          <p:cNvPicPr preferRelativeResize="0"/>
          <p:nvPr/>
        </p:nvPicPr>
        <p:blipFill rotWithShape="1">
          <a:blip r:embed="rId6">
            <a:alphaModFix/>
          </a:blip>
          <a:srcRect b="0" l="0" r="0" t="0"/>
          <a:stretch/>
        </p:blipFill>
        <p:spPr>
          <a:xfrm>
            <a:off x="5600700" y="8458200"/>
            <a:ext cx="685800" cy="685800"/>
          </a:xfrm>
          <a:prstGeom prst="rect">
            <a:avLst/>
          </a:prstGeom>
          <a:noFill/>
          <a:ln>
            <a:noFill/>
          </a:ln>
        </p:spPr>
      </p:pic>
      <p:sp>
        <p:nvSpPr>
          <p:cNvPr id="1022" name="Google Shape;1022;p81"/>
          <p:cNvSpPr txBox="1"/>
          <p:nvPr/>
        </p:nvSpPr>
        <p:spPr>
          <a:xfrm>
            <a:off x="3355351" y="762000"/>
            <a:ext cx="107775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200" u="none" cap="none" strike="noStrike">
                <a:solidFill>
                  <a:srgbClr val="1B1D21"/>
                </a:solidFill>
                <a:latin typeface="Montserrat Black"/>
                <a:ea typeface="Montserrat Black"/>
                <a:cs typeface="Montserrat Black"/>
                <a:sym typeface="Montserrat Black"/>
              </a:rPr>
              <a:t>THE </a:t>
            </a:r>
            <a:r>
              <a:rPr lang="en-US" sz="4200">
                <a:solidFill>
                  <a:srgbClr val="1B1D21"/>
                </a:solidFill>
                <a:latin typeface="Montserrat Black"/>
                <a:ea typeface="Montserrat Black"/>
                <a:cs typeface="Montserrat Black"/>
                <a:sym typeface="Montserrat Black"/>
              </a:rPr>
              <a:t>Demo App</a:t>
            </a:r>
            <a:r>
              <a:rPr b="0" i="0" lang="en-US" sz="4200" u="none" cap="none" strike="noStrike">
                <a:solidFill>
                  <a:srgbClr val="1B1D21"/>
                </a:solidFill>
                <a:latin typeface="Montserrat Black"/>
                <a:ea typeface="Montserrat Black"/>
                <a:cs typeface="Montserrat Black"/>
                <a:sym typeface="Montserrat Black"/>
              </a:rPr>
              <a:t> — </a:t>
            </a:r>
            <a:r>
              <a:rPr lang="en-US" sz="4200">
                <a:solidFill>
                  <a:srgbClr val="1B1D21"/>
                </a:solidFill>
                <a:latin typeface="Montserrat Black"/>
                <a:ea typeface="Montserrat Black"/>
                <a:cs typeface="Montserrat Black"/>
                <a:sym typeface="Montserrat Black"/>
              </a:rPr>
              <a:t>MicroFables</a:t>
            </a:r>
            <a:endParaRPr/>
          </a:p>
        </p:txBody>
      </p:sp>
      <p:pic>
        <p:nvPicPr>
          <p:cNvPr id="1023" name="Google Shape;1023;p81"/>
          <p:cNvPicPr preferRelativeResize="0"/>
          <p:nvPr/>
        </p:nvPicPr>
        <p:blipFill rotWithShape="1">
          <a:blip r:embed="rId7">
            <a:alphaModFix/>
          </a:blip>
          <a:srcRect b="0" l="0" r="0" t="0"/>
          <a:stretch/>
        </p:blipFill>
        <p:spPr>
          <a:xfrm>
            <a:off x="0" y="7302698"/>
            <a:ext cx="3586162" cy="2984302"/>
          </a:xfrm>
          <a:prstGeom prst="rect">
            <a:avLst/>
          </a:prstGeom>
          <a:noFill/>
          <a:ln>
            <a:noFill/>
          </a:ln>
        </p:spPr>
      </p:pic>
      <p:pic>
        <p:nvPicPr>
          <p:cNvPr id="1024" name="Google Shape;1024;p81"/>
          <p:cNvPicPr preferRelativeResize="0"/>
          <p:nvPr/>
        </p:nvPicPr>
        <p:blipFill rotWithShape="1">
          <a:blip r:embed="rId8">
            <a:alphaModFix/>
          </a:blip>
          <a:srcRect b="0" l="0" r="0" t="0"/>
          <a:stretch/>
        </p:blipFill>
        <p:spPr>
          <a:xfrm>
            <a:off x="14249876" y="0"/>
            <a:ext cx="4038124" cy="3494769"/>
          </a:xfrm>
          <a:prstGeom prst="rect">
            <a:avLst/>
          </a:prstGeom>
          <a:noFill/>
          <a:ln>
            <a:noFill/>
          </a:ln>
        </p:spPr>
      </p:pic>
      <p:sp>
        <p:nvSpPr>
          <p:cNvPr id="1025" name="Google Shape;1025;p81"/>
          <p:cNvSpPr txBox="1"/>
          <p:nvPr/>
        </p:nvSpPr>
        <p:spPr>
          <a:xfrm>
            <a:off x="152400" y="152400"/>
            <a:ext cx="606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Manrope"/>
                <a:ea typeface="Manrope"/>
                <a:cs typeface="Manrope"/>
                <a:sym typeface="Manrope"/>
              </a:rPr>
              <a:t>Demo: </a:t>
            </a:r>
            <a:r>
              <a:rPr lang="en-US" sz="2000" u="sng">
                <a:solidFill>
                  <a:schemeClr val="hlink"/>
                </a:solidFill>
                <a:latin typeface="Manrope"/>
                <a:ea typeface="Manrope"/>
                <a:cs typeface="Manrope"/>
                <a:sym typeface="Manrope"/>
                <a:hlinkClick r:id="rId9"/>
              </a:rPr>
              <a:t>https://youtube.com/shorts/xvgemTvzmOk</a:t>
            </a:r>
            <a:endParaRPr sz="2000">
              <a:latin typeface="Manrope"/>
              <a:ea typeface="Manrope"/>
              <a:cs typeface="Manrope"/>
              <a:sym typeface="Manrope"/>
            </a:endParaRPr>
          </a:p>
        </p:txBody>
      </p:sp>
      <p:pic>
        <p:nvPicPr>
          <p:cNvPr descr="From API to On-Device: Building AI-Powered Story Generators with KMP and Gemma Models :: Devfest Goa&#10;&#10;Github: https://github.com/mayurmadnani/MicroFables" id="1026" name="Google Shape;1026;p81" title="Microfables Demo">
            <a:hlinkClick r:id="rId10"/>
          </p:cNvPr>
          <p:cNvPicPr preferRelativeResize="0"/>
          <p:nvPr/>
        </p:nvPicPr>
        <p:blipFill>
          <a:blip r:embed="rId11">
            <a:alphaModFix/>
          </a:blip>
          <a:stretch>
            <a:fillRect/>
          </a:stretch>
        </p:blipFill>
        <p:spPr>
          <a:xfrm>
            <a:off x="1704350" y="1681500"/>
            <a:ext cx="14920025" cy="8392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6"/>
                                        </p:tgtEl>
                                        <p:attrNameLst>
                                          <p:attrName>style.visibility</p:attrName>
                                        </p:attrNameLst>
                                      </p:cBhvr>
                                      <p:to>
                                        <p:strVal val="visible"/>
                                      </p:to>
                                    </p:set>
                                    <p:animEffect filter="fade" transition="in">
                                      <p:cBhvr>
                                        <p:cTn dur="1000"/>
                                        <p:tgtEl>
                                          <p:spTgt spid="10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9"/>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54" name="Google Shape;154;p19"/>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55" name="Google Shape;155;p19"/>
          <p:cNvPicPr preferRelativeResize="0"/>
          <p:nvPr/>
        </p:nvPicPr>
        <p:blipFill rotWithShape="1">
          <a:blip r:embed="rId5">
            <a:alphaModFix/>
          </a:blip>
          <a:srcRect b="0" l="0" r="0" t="0"/>
          <a:stretch/>
        </p:blipFill>
        <p:spPr>
          <a:xfrm>
            <a:off x="0" y="7705874"/>
            <a:ext cx="2362200" cy="2581126"/>
          </a:xfrm>
          <a:prstGeom prst="rect">
            <a:avLst/>
          </a:prstGeom>
          <a:noFill/>
          <a:ln>
            <a:noFill/>
          </a:ln>
        </p:spPr>
      </p:pic>
      <p:pic>
        <p:nvPicPr>
          <p:cNvPr id="156" name="Google Shape;156;p19"/>
          <p:cNvPicPr preferRelativeResize="0"/>
          <p:nvPr/>
        </p:nvPicPr>
        <p:blipFill rotWithShape="1">
          <a:blip r:embed="rId6">
            <a:alphaModFix/>
          </a:blip>
          <a:srcRect b="0" l="0" r="0" t="0"/>
          <a:stretch/>
        </p:blipFill>
        <p:spPr>
          <a:xfrm>
            <a:off x="15564888" y="0"/>
            <a:ext cx="2723108" cy="2876550"/>
          </a:xfrm>
          <a:prstGeom prst="rect">
            <a:avLst/>
          </a:prstGeom>
          <a:noFill/>
          <a:ln>
            <a:noFill/>
          </a:ln>
        </p:spPr>
      </p:pic>
      <p:sp>
        <p:nvSpPr>
          <p:cNvPr id="157" name="Google Shape;157;p19"/>
          <p:cNvSpPr txBox="1"/>
          <p:nvPr/>
        </p:nvSpPr>
        <p:spPr>
          <a:xfrm>
            <a:off x="762000" y="733425"/>
            <a:ext cx="151971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1B1D21"/>
                </a:solidFill>
                <a:latin typeface="Montserrat Black"/>
                <a:ea typeface="Montserrat Black"/>
                <a:cs typeface="Montserrat Black"/>
                <a:sym typeface="Montserrat Black"/>
              </a:rPr>
              <a:t>What’s KMP and Why?</a:t>
            </a:r>
            <a:endParaRPr/>
          </a:p>
        </p:txBody>
      </p:sp>
      <p:sp>
        <p:nvSpPr>
          <p:cNvPr id="158" name="Google Shape;158;p19"/>
          <p:cNvSpPr txBox="1"/>
          <p:nvPr/>
        </p:nvSpPr>
        <p:spPr>
          <a:xfrm>
            <a:off x="762000" y="2426697"/>
            <a:ext cx="14693700" cy="7156500"/>
          </a:xfrm>
          <a:prstGeom prst="rect">
            <a:avLst/>
          </a:prstGeom>
          <a:noFill/>
          <a:ln>
            <a:noFill/>
          </a:ln>
        </p:spPr>
        <p:txBody>
          <a:bodyPr anchorCtr="0" anchor="t" bIns="91425" lIns="91425" spcFirstLastPara="1" rIns="91425" wrap="square" tIns="91425">
            <a:normAutofit/>
          </a:bodyPr>
          <a:lstStyle/>
          <a:p>
            <a:pPr indent="-457200" lvl="0" marL="457200" rtl="0" algn="l">
              <a:lnSpc>
                <a:spcPct val="200000"/>
              </a:lnSpc>
              <a:spcBef>
                <a:spcPts val="1200"/>
              </a:spcBef>
              <a:spcAft>
                <a:spcPts val="0"/>
              </a:spcAft>
              <a:buClr>
                <a:schemeClr val="dk1"/>
              </a:buClr>
              <a:buSzPts val="3600"/>
              <a:buFont typeface="Manrope"/>
              <a:buChar char="●"/>
            </a:pPr>
            <a:r>
              <a:rPr lang="en-US" sz="3600">
                <a:solidFill>
                  <a:schemeClr val="dk1"/>
                </a:solidFill>
                <a:latin typeface="Manrope"/>
                <a:ea typeface="Manrope"/>
                <a:cs typeface="Manrope"/>
                <a:sym typeface="Manrope"/>
              </a:rPr>
              <a:t>Incremental Adoption: Can be integrated into existing apps module by module, reducing migration risk.</a:t>
            </a:r>
            <a:endParaRPr sz="3600">
              <a:solidFill>
                <a:schemeClr val="dk1"/>
              </a:solidFill>
              <a:latin typeface="Manrope"/>
              <a:ea typeface="Manrope"/>
              <a:cs typeface="Manrope"/>
              <a:sym typeface="Manrope"/>
            </a:endParaRPr>
          </a:p>
          <a:p>
            <a:pPr indent="-457200" lvl="0" marL="457200" rtl="0" algn="l">
              <a:lnSpc>
                <a:spcPct val="200000"/>
              </a:lnSpc>
              <a:spcBef>
                <a:spcPts val="0"/>
              </a:spcBef>
              <a:spcAft>
                <a:spcPts val="0"/>
              </a:spcAft>
              <a:buClr>
                <a:schemeClr val="dk1"/>
              </a:buClr>
              <a:buSzPts val="3600"/>
              <a:buFont typeface="Manrope"/>
              <a:buChar char="●"/>
            </a:pPr>
            <a:r>
              <a:rPr lang="en-US" sz="3600">
                <a:solidFill>
                  <a:schemeClr val="dk1"/>
                </a:solidFill>
                <a:latin typeface="Manrope"/>
                <a:ea typeface="Manrope"/>
                <a:cs typeface="Manrope"/>
                <a:sym typeface="Manrope"/>
              </a:rPr>
              <a:t>Kotlin Ecosystem: Leverages the robust Kotlin ecosystem including Coroutines, Serialization, Ktor, SQLDelight, etc.</a:t>
            </a:r>
            <a:endParaRPr sz="3600">
              <a:solidFill>
                <a:schemeClr val="dk1"/>
              </a:solidFill>
              <a:latin typeface="Manrope"/>
              <a:ea typeface="Manrope"/>
              <a:cs typeface="Manrope"/>
              <a:sym typeface="Manrop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82"/>
          <p:cNvSpPr txBox="1"/>
          <p:nvPr>
            <p:ph type="ctrTitle"/>
          </p:nvPr>
        </p:nvSpPr>
        <p:spPr>
          <a:xfrm>
            <a:off x="1524000" y="1122375"/>
            <a:ext cx="14669400" cy="1166400"/>
          </a:xfrm>
          <a:prstGeom prst="rect">
            <a:avLst/>
          </a:prstGeom>
          <a:ln>
            <a:noFill/>
          </a:ln>
        </p:spPr>
        <p:txBody>
          <a:bodyPr anchorCtr="0" anchor="b" bIns="45700" lIns="91425" spcFirstLastPara="1" rIns="91425" wrap="square" tIns="45700">
            <a:normAutofit/>
          </a:bodyPr>
          <a:lstStyle/>
          <a:p>
            <a:pPr indent="0" lvl="0" marL="0" rtl="0" algn="ctr">
              <a:spcBef>
                <a:spcPts val="0"/>
              </a:spcBef>
              <a:spcAft>
                <a:spcPts val="0"/>
              </a:spcAft>
              <a:buNone/>
            </a:pPr>
            <a:r>
              <a:rPr lang="en-US" sz="7200">
                <a:solidFill>
                  <a:schemeClr val="accent1"/>
                </a:solidFill>
              </a:rPr>
              <a:t>Conclusion</a:t>
            </a:r>
            <a:endParaRPr sz="7200">
              <a:solidFill>
                <a:schemeClr val="accent1"/>
              </a:solidFill>
            </a:endParaRPr>
          </a:p>
        </p:txBody>
      </p:sp>
      <p:sp>
        <p:nvSpPr>
          <p:cNvPr id="1032" name="Google Shape;1032;p82"/>
          <p:cNvSpPr txBox="1"/>
          <p:nvPr/>
        </p:nvSpPr>
        <p:spPr>
          <a:xfrm>
            <a:off x="1919575" y="3437375"/>
            <a:ext cx="7291500" cy="229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46">
                <a:solidFill>
                  <a:srgbClr val="1C4587"/>
                </a:solidFill>
                <a:latin typeface="Calibri"/>
                <a:ea typeface="Calibri"/>
                <a:cs typeface="Calibri"/>
                <a:sym typeface="Calibri"/>
              </a:rPr>
              <a:t>SLM Advantage</a:t>
            </a:r>
            <a:endParaRPr b="1" sz="3046">
              <a:solidFill>
                <a:srgbClr val="1C4587"/>
              </a:solidFill>
              <a:latin typeface="Calibri"/>
              <a:ea typeface="Calibri"/>
              <a:cs typeface="Calibri"/>
              <a:sym typeface="Calibri"/>
            </a:endParaRPr>
          </a:p>
          <a:p>
            <a:pPr indent="0" lvl="0" marL="0" rtl="0" algn="l">
              <a:spcBef>
                <a:spcPts val="0"/>
              </a:spcBef>
              <a:spcAft>
                <a:spcPts val="0"/>
              </a:spcAft>
              <a:buNone/>
            </a:pPr>
            <a:r>
              <a:t/>
            </a:r>
            <a:endParaRPr b="1" sz="3046">
              <a:solidFill>
                <a:srgbClr val="1C4587"/>
              </a:solidFill>
              <a:latin typeface="Calibri"/>
              <a:ea typeface="Calibri"/>
              <a:cs typeface="Calibri"/>
              <a:sym typeface="Calibri"/>
            </a:endParaRPr>
          </a:p>
          <a:p>
            <a:pPr indent="0" lvl="0" marL="0" rtl="0" algn="ctr">
              <a:spcBef>
                <a:spcPts val="0"/>
              </a:spcBef>
              <a:spcAft>
                <a:spcPts val="0"/>
              </a:spcAft>
              <a:buNone/>
            </a:pPr>
            <a:r>
              <a:rPr lang="en-US" sz="2546">
                <a:solidFill>
                  <a:srgbClr val="3C78D8"/>
                </a:solidFill>
                <a:latin typeface="Calibri"/>
                <a:ea typeface="Calibri"/>
                <a:cs typeface="Calibri"/>
                <a:sym typeface="Calibri"/>
              </a:rPr>
              <a:t>Models like Gemma deliver lower deployment costs, faster inference, and practical industry benefits over LLMs.</a:t>
            </a:r>
            <a:endParaRPr sz="2546">
              <a:solidFill>
                <a:srgbClr val="3C78D8"/>
              </a:solidFill>
              <a:latin typeface="Calibri"/>
              <a:ea typeface="Calibri"/>
              <a:cs typeface="Calibri"/>
              <a:sym typeface="Calibri"/>
            </a:endParaRPr>
          </a:p>
        </p:txBody>
      </p:sp>
      <p:sp>
        <p:nvSpPr>
          <p:cNvPr id="1033" name="Google Shape;1033;p82"/>
          <p:cNvSpPr txBox="1"/>
          <p:nvPr/>
        </p:nvSpPr>
        <p:spPr>
          <a:xfrm>
            <a:off x="10137125" y="3437375"/>
            <a:ext cx="7291500" cy="229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46">
                <a:solidFill>
                  <a:srgbClr val="1C4587"/>
                </a:solidFill>
                <a:latin typeface="Calibri"/>
                <a:ea typeface="Calibri"/>
                <a:cs typeface="Calibri"/>
                <a:sym typeface="Calibri"/>
              </a:rPr>
              <a:t>Open-Source Foundation</a:t>
            </a:r>
            <a:endParaRPr b="1" sz="3046">
              <a:solidFill>
                <a:srgbClr val="1C4587"/>
              </a:solidFill>
              <a:latin typeface="Calibri"/>
              <a:ea typeface="Calibri"/>
              <a:cs typeface="Calibri"/>
              <a:sym typeface="Calibri"/>
            </a:endParaRPr>
          </a:p>
          <a:p>
            <a:pPr indent="0" lvl="0" marL="0" rtl="0" algn="ctr">
              <a:spcBef>
                <a:spcPts val="0"/>
              </a:spcBef>
              <a:spcAft>
                <a:spcPts val="0"/>
              </a:spcAft>
              <a:buNone/>
            </a:pPr>
            <a:r>
              <a:t/>
            </a:r>
            <a:endParaRPr b="1" sz="3046">
              <a:solidFill>
                <a:srgbClr val="1C4587"/>
              </a:solidFill>
              <a:latin typeface="Calibri"/>
              <a:ea typeface="Calibri"/>
              <a:cs typeface="Calibri"/>
              <a:sym typeface="Calibri"/>
            </a:endParaRPr>
          </a:p>
          <a:p>
            <a:pPr indent="0" lvl="0" marL="0" rtl="0" algn="ctr">
              <a:spcBef>
                <a:spcPts val="0"/>
              </a:spcBef>
              <a:spcAft>
                <a:spcPts val="0"/>
              </a:spcAft>
              <a:buNone/>
            </a:pPr>
            <a:r>
              <a:rPr lang="en-US" sz="2546">
                <a:solidFill>
                  <a:srgbClr val="3C78D8"/>
                </a:solidFill>
                <a:latin typeface="Calibri"/>
                <a:ea typeface="Calibri"/>
                <a:cs typeface="Calibri"/>
                <a:sym typeface="Calibri"/>
              </a:rPr>
              <a:t>Gemma provides efficient, Google-backed baselines for enterprise fine-tuning and specialized applications.</a:t>
            </a:r>
            <a:endParaRPr sz="2546">
              <a:solidFill>
                <a:srgbClr val="3C78D8"/>
              </a:solidFill>
              <a:latin typeface="Calibri"/>
              <a:ea typeface="Calibri"/>
              <a:cs typeface="Calibri"/>
              <a:sym typeface="Calibri"/>
            </a:endParaRPr>
          </a:p>
        </p:txBody>
      </p:sp>
      <p:sp>
        <p:nvSpPr>
          <p:cNvPr id="1034" name="Google Shape;1034;p82"/>
          <p:cNvSpPr txBox="1"/>
          <p:nvPr/>
        </p:nvSpPr>
        <p:spPr>
          <a:xfrm>
            <a:off x="5498250" y="6372425"/>
            <a:ext cx="7291500" cy="2298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046">
                <a:solidFill>
                  <a:srgbClr val="1C4587"/>
                </a:solidFill>
                <a:latin typeface="Calibri"/>
                <a:ea typeface="Calibri"/>
                <a:cs typeface="Calibri"/>
                <a:sym typeface="Calibri"/>
              </a:rPr>
              <a:t>Balanced Adaptation</a:t>
            </a:r>
            <a:endParaRPr b="1" sz="3046">
              <a:solidFill>
                <a:srgbClr val="1C4587"/>
              </a:solidFill>
              <a:latin typeface="Calibri"/>
              <a:ea typeface="Calibri"/>
              <a:cs typeface="Calibri"/>
              <a:sym typeface="Calibri"/>
            </a:endParaRPr>
          </a:p>
          <a:p>
            <a:pPr indent="0" lvl="0" marL="0" rtl="0" algn="l">
              <a:spcBef>
                <a:spcPts val="0"/>
              </a:spcBef>
              <a:spcAft>
                <a:spcPts val="0"/>
              </a:spcAft>
              <a:buNone/>
            </a:pPr>
            <a:r>
              <a:t/>
            </a:r>
            <a:endParaRPr b="1" sz="3046">
              <a:solidFill>
                <a:srgbClr val="1C4587"/>
              </a:solidFill>
              <a:latin typeface="Calibri"/>
              <a:ea typeface="Calibri"/>
              <a:cs typeface="Calibri"/>
              <a:sym typeface="Calibri"/>
            </a:endParaRPr>
          </a:p>
          <a:p>
            <a:pPr indent="0" lvl="0" marL="0" rtl="0" algn="ctr">
              <a:spcBef>
                <a:spcPts val="0"/>
              </a:spcBef>
              <a:spcAft>
                <a:spcPts val="0"/>
              </a:spcAft>
              <a:buNone/>
            </a:pPr>
            <a:r>
              <a:rPr lang="en-US" sz="2546">
                <a:solidFill>
                  <a:srgbClr val="3C78D8"/>
                </a:solidFill>
                <a:latin typeface="Calibri"/>
                <a:ea typeface="Calibri"/>
                <a:cs typeface="Calibri"/>
                <a:sym typeface="Calibri"/>
              </a:rPr>
              <a:t>Techniques like prompt tuning and LoRA optimize the efficiency-effectiveness trade-off for resource-constrained deployments.</a:t>
            </a:r>
            <a:endParaRPr sz="2546">
              <a:solidFill>
                <a:srgbClr val="3C78D8"/>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pic>
        <p:nvPicPr>
          <p:cNvPr id="1039" name="Google Shape;1039;p83"/>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040" name="Google Shape;1040;p83"/>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041" name="Google Shape;1041;p83"/>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1042" name="Google Shape;1042;p83"/>
          <p:cNvSpPr txBox="1"/>
          <p:nvPr/>
        </p:nvSpPr>
        <p:spPr>
          <a:xfrm>
            <a:off x="99625" y="183056"/>
            <a:ext cx="16721100" cy="24270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Integrate to Android Through Ollama</a:t>
            </a:r>
            <a:endParaRPr/>
          </a:p>
        </p:txBody>
      </p:sp>
      <p:sp>
        <p:nvSpPr>
          <p:cNvPr id="1043" name="Google Shape;1043;p83"/>
          <p:cNvSpPr txBox="1"/>
          <p:nvPr/>
        </p:nvSpPr>
        <p:spPr>
          <a:xfrm>
            <a:off x="2694400" y="3873600"/>
            <a:ext cx="12029400" cy="253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50">
                <a:solidFill>
                  <a:srgbClr val="9C27B0"/>
                </a:solidFill>
                <a:latin typeface="Roboto Mono"/>
                <a:ea typeface="Roboto Mono"/>
                <a:cs typeface="Roboto Mono"/>
                <a:sym typeface="Roboto Mono"/>
              </a:rPr>
              <a:t>@Serializable</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data class</a:t>
            </a:r>
            <a:r>
              <a:rPr lang="en-US" sz="2550">
                <a:solidFill>
                  <a:srgbClr val="9C27B0"/>
                </a:solidFill>
                <a:latin typeface="Roboto Mono"/>
                <a:ea typeface="Roboto Mono"/>
                <a:cs typeface="Roboto Mono"/>
                <a:sym typeface="Roboto Mono"/>
              </a:rPr>
              <a:t> OllamaRequest</a:t>
            </a:r>
            <a:r>
              <a:rPr lang="en-US" sz="2550">
                <a:solidFill>
                  <a:srgbClr val="37474F"/>
                </a:solidFill>
                <a:latin typeface="Roboto Mono"/>
                <a:ea typeface="Roboto Mono"/>
                <a:cs typeface="Roboto Mono"/>
                <a:sym typeface="Roboto Mono"/>
              </a:rPr>
              <a:t>(</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val</a:t>
            </a:r>
            <a:r>
              <a:rPr lang="en-US" sz="2550">
                <a:solidFill>
                  <a:srgbClr val="37474F"/>
                </a:solidFill>
                <a:latin typeface="Roboto Mono"/>
                <a:ea typeface="Roboto Mono"/>
                <a:cs typeface="Roboto Mono"/>
                <a:sym typeface="Roboto Mono"/>
              </a:rPr>
              <a:t> model: </a:t>
            </a:r>
            <a:r>
              <a:rPr lang="en-US" sz="2550">
                <a:solidFill>
                  <a:srgbClr val="9C27B0"/>
                </a:solidFill>
                <a:latin typeface="Roboto Mono"/>
                <a:ea typeface="Roboto Mono"/>
                <a:cs typeface="Roboto Mono"/>
                <a:sym typeface="Roboto Mono"/>
              </a:rPr>
              <a:t>String</a:t>
            </a:r>
            <a:r>
              <a:rPr lang="en-US" sz="2550">
                <a:solidFill>
                  <a:srgbClr val="37474F"/>
                </a:solidFill>
                <a:latin typeface="Roboto Mono"/>
                <a:ea typeface="Roboto Mono"/>
                <a:cs typeface="Roboto Mono"/>
                <a:sym typeface="Roboto Mono"/>
              </a:rPr>
              <a:t>,</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val</a:t>
            </a:r>
            <a:r>
              <a:rPr lang="en-US" sz="2550">
                <a:solidFill>
                  <a:srgbClr val="37474F"/>
                </a:solidFill>
                <a:latin typeface="Roboto Mono"/>
                <a:ea typeface="Roboto Mono"/>
                <a:cs typeface="Roboto Mono"/>
                <a:sym typeface="Roboto Mono"/>
              </a:rPr>
              <a:t> prompt: </a:t>
            </a:r>
            <a:r>
              <a:rPr lang="en-US" sz="2550">
                <a:solidFill>
                  <a:srgbClr val="9C27B0"/>
                </a:solidFill>
                <a:latin typeface="Roboto Mono"/>
                <a:ea typeface="Roboto Mono"/>
                <a:cs typeface="Roboto Mono"/>
                <a:sym typeface="Roboto Mono"/>
              </a:rPr>
              <a:t>String</a:t>
            </a:r>
            <a:r>
              <a:rPr lang="en-US" sz="2550">
                <a:solidFill>
                  <a:srgbClr val="37474F"/>
                </a:solidFill>
                <a:latin typeface="Roboto Mono"/>
                <a:ea typeface="Roboto Mono"/>
                <a:cs typeface="Roboto Mono"/>
                <a:sym typeface="Roboto Mono"/>
              </a:rPr>
              <a:t>,</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val</a:t>
            </a:r>
            <a:r>
              <a:rPr lang="en-US" sz="2550">
                <a:solidFill>
                  <a:srgbClr val="37474F"/>
                </a:solidFill>
                <a:latin typeface="Roboto Mono"/>
                <a:ea typeface="Roboto Mono"/>
                <a:cs typeface="Roboto Mono"/>
                <a:sym typeface="Roboto Mono"/>
              </a:rPr>
              <a:t> stream: </a:t>
            </a:r>
            <a:r>
              <a:rPr lang="en-US" sz="2550">
                <a:solidFill>
                  <a:srgbClr val="9C27B0"/>
                </a:solidFill>
                <a:latin typeface="Roboto Mono"/>
                <a:ea typeface="Roboto Mono"/>
                <a:cs typeface="Roboto Mono"/>
                <a:sym typeface="Roboto Mono"/>
              </a:rPr>
              <a:t>Boolean</a:t>
            </a:r>
            <a:r>
              <a:rPr lang="en-US" sz="2550">
                <a:solidFill>
                  <a:srgbClr val="3F51B5"/>
                </a:solidFill>
                <a:latin typeface="Roboto Mono"/>
                <a:ea typeface="Roboto Mono"/>
                <a:cs typeface="Roboto Mono"/>
                <a:sym typeface="Roboto Mono"/>
              </a:rPr>
              <a:t> =</a:t>
            </a:r>
            <a:r>
              <a:rPr lang="en-US" sz="2550">
                <a:solidFill>
                  <a:srgbClr val="C53929"/>
                </a:solidFill>
                <a:latin typeface="Roboto Mono"/>
                <a:ea typeface="Roboto Mono"/>
                <a:cs typeface="Roboto Mono"/>
                <a:sym typeface="Roboto Mono"/>
              </a:rPr>
              <a:t> false</a:t>
            </a:r>
            <a:endParaRPr sz="25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550">
                <a:solidFill>
                  <a:srgbClr val="37474F"/>
                </a:solidFill>
                <a:latin typeface="Roboto Mono"/>
                <a:ea typeface="Roboto Mono"/>
                <a:cs typeface="Roboto Mono"/>
                <a:sym typeface="Roboto Mono"/>
              </a:rPr>
              <a:t>)</a:t>
            </a:r>
            <a:endParaRPr sz="2550">
              <a:solidFill>
                <a:srgbClr val="37474F"/>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pic>
        <p:nvPicPr>
          <p:cNvPr id="1048" name="Google Shape;1048;p84"/>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049" name="Google Shape;1049;p84"/>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050" name="Google Shape;1050;p84"/>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1051" name="Google Shape;1051;p84"/>
          <p:cNvSpPr txBox="1"/>
          <p:nvPr/>
        </p:nvSpPr>
        <p:spPr>
          <a:xfrm>
            <a:off x="99625" y="183056"/>
            <a:ext cx="16721100" cy="24270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Integrate to Android Through Ollama</a:t>
            </a:r>
            <a:endParaRPr/>
          </a:p>
        </p:txBody>
      </p:sp>
      <p:sp>
        <p:nvSpPr>
          <p:cNvPr id="1052" name="Google Shape;1052;p84"/>
          <p:cNvSpPr txBox="1"/>
          <p:nvPr/>
        </p:nvSpPr>
        <p:spPr>
          <a:xfrm>
            <a:off x="347400" y="2696245"/>
            <a:ext cx="17593200" cy="685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suspend fun</a:t>
            </a:r>
            <a:r>
              <a:rPr lang="en-US" sz="2550">
                <a:solidFill>
                  <a:srgbClr val="9C27B0"/>
                </a:solidFill>
                <a:latin typeface="Roboto Mono"/>
                <a:ea typeface="Roboto Mono"/>
                <a:cs typeface="Roboto Mono"/>
                <a:sym typeface="Roboto Mono"/>
              </a:rPr>
              <a:t> generateResponse</a:t>
            </a:r>
            <a:r>
              <a:rPr lang="en-US" sz="2550">
                <a:solidFill>
                  <a:srgbClr val="37474F"/>
                </a:solidFill>
                <a:latin typeface="Roboto Mono"/>
                <a:ea typeface="Roboto Mono"/>
                <a:cs typeface="Roboto Mono"/>
                <a:sym typeface="Roboto Mono"/>
              </a:rPr>
              <a:t>(request: </a:t>
            </a:r>
            <a:r>
              <a:rPr lang="en-US" sz="2550">
                <a:solidFill>
                  <a:srgbClr val="9C27B0"/>
                </a:solidFill>
                <a:latin typeface="Roboto Mono"/>
                <a:ea typeface="Roboto Mono"/>
                <a:cs typeface="Roboto Mono"/>
                <a:sym typeface="Roboto Mono"/>
              </a:rPr>
              <a:t>OllamaRequest</a:t>
            </a:r>
            <a:r>
              <a:rPr lang="en-US" sz="2550">
                <a:solidFill>
                  <a:srgbClr val="37474F"/>
                </a:solidFill>
                <a:latin typeface="Roboto Mono"/>
                <a:ea typeface="Roboto Mono"/>
                <a:cs typeface="Roboto Mono"/>
                <a:sym typeface="Roboto Mono"/>
              </a:rPr>
              <a:t>): </a:t>
            </a:r>
            <a:r>
              <a:rPr lang="en-US" sz="2550">
                <a:solidFill>
                  <a:srgbClr val="9C27B0"/>
                </a:solidFill>
                <a:latin typeface="Roboto Mono"/>
                <a:ea typeface="Roboto Mono"/>
                <a:cs typeface="Roboto Mono"/>
                <a:sym typeface="Roboto Mono"/>
              </a:rPr>
              <a:t>Result</a:t>
            </a:r>
            <a:r>
              <a:rPr lang="en-US" sz="2550">
                <a:solidFill>
                  <a:srgbClr val="37474F"/>
                </a:solidFill>
                <a:latin typeface="Roboto Mono"/>
                <a:ea typeface="Roboto Mono"/>
                <a:cs typeface="Roboto Mono"/>
                <a:sym typeface="Roboto Mono"/>
              </a:rPr>
              <a:t>&lt;</a:t>
            </a:r>
            <a:r>
              <a:rPr lang="en-US" sz="2550">
                <a:solidFill>
                  <a:srgbClr val="9C27B0"/>
                </a:solidFill>
                <a:latin typeface="Roboto Mono"/>
                <a:ea typeface="Roboto Mono"/>
                <a:cs typeface="Roboto Mono"/>
                <a:sym typeface="Roboto Mono"/>
              </a:rPr>
              <a:t>OllamaResponse</a:t>
            </a:r>
            <a:r>
              <a:rPr lang="en-US" sz="2550">
                <a:solidFill>
                  <a:srgbClr val="37474F"/>
                </a:solidFill>
                <a:latin typeface="Roboto Mono"/>
                <a:ea typeface="Roboto Mono"/>
                <a:cs typeface="Roboto Mono"/>
                <a:sym typeface="Roboto Mono"/>
              </a:rPr>
              <a:t>&gt;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a:t>
            </a:r>
            <a:r>
              <a:rPr b="1" lang="en-US" sz="2550">
                <a:solidFill>
                  <a:srgbClr val="3F51B5"/>
                </a:solidFill>
                <a:latin typeface="Roboto Mono"/>
                <a:ea typeface="Roboto Mono"/>
                <a:cs typeface="Roboto Mono"/>
                <a:sym typeface="Roboto Mono"/>
              </a:rPr>
              <a:t>return try</a:t>
            </a:r>
            <a:r>
              <a:rPr b="1" lang="en-US" sz="2550">
                <a:solidFill>
                  <a:srgbClr val="37474F"/>
                </a:solidFill>
                <a:latin typeface="Roboto Mono"/>
                <a:ea typeface="Roboto Mono"/>
                <a:cs typeface="Roboto Mono"/>
                <a:sym typeface="Roboto Mono"/>
              </a:rPr>
              <a:t> {</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3F51B5"/>
                </a:solidFill>
                <a:latin typeface="Roboto Mono"/>
                <a:ea typeface="Roboto Mono"/>
                <a:cs typeface="Roboto Mono"/>
                <a:sym typeface="Roboto Mono"/>
              </a:rPr>
              <a:t>        val</a:t>
            </a:r>
            <a:r>
              <a:rPr b="1" lang="en-US" sz="2550">
                <a:solidFill>
                  <a:srgbClr val="37474F"/>
                </a:solidFill>
                <a:latin typeface="Roboto Mono"/>
                <a:ea typeface="Roboto Mono"/>
                <a:cs typeface="Roboto Mono"/>
                <a:sym typeface="Roboto Mono"/>
              </a:rPr>
              <a:t> response </a:t>
            </a:r>
            <a:r>
              <a:rPr b="1" lang="en-US" sz="2550">
                <a:solidFill>
                  <a:srgbClr val="3F51B5"/>
                </a:solidFill>
                <a:latin typeface="Roboto Mono"/>
                <a:ea typeface="Roboto Mono"/>
                <a:cs typeface="Roboto Mono"/>
                <a:sym typeface="Roboto Mono"/>
              </a:rPr>
              <a:t>=</a:t>
            </a:r>
            <a:r>
              <a:rPr b="1" lang="en-US" sz="2550">
                <a:solidFill>
                  <a:srgbClr val="37474F"/>
                </a:solidFill>
                <a:latin typeface="Roboto Mono"/>
                <a:ea typeface="Roboto Mono"/>
                <a:cs typeface="Roboto Mono"/>
                <a:sym typeface="Roboto Mono"/>
              </a:rPr>
              <a:t> httpClient.</a:t>
            </a:r>
            <a:r>
              <a:rPr b="1" lang="en-US" sz="2550">
                <a:solidFill>
                  <a:srgbClr val="9C27B0"/>
                </a:solidFill>
                <a:latin typeface="Roboto Mono"/>
                <a:ea typeface="Roboto Mono"/>
                <a:cs typeface="Roboto Mono"/>
                <a:sym typeface="Roboto Mono"/>
              </a:rPr>
              <a:t>post</a:t>
            </a:r>
            <a:r>
              <a:rPr b="1" lang="en-US" sz="2550">
                <a:solidFill>
                  <a:srgbClr val="37474F"/>
                </a:solidFill>
                <a:latin typeface="Roboto Mono"/>
                <a:ea typeface="Roboto Mono"/>
                <a:cs typeface="Roboto Mono"/>
                <a:sym typeface="Roboto Mono"/>
              </a:rPr>
              <a:t>(</a:t>
            </a:r>
            <a:r>
              <a:rPr b="1" lang="en-US" sz="2550">
                <a:solidFill>
                  <a:srgbClr val="388E3C"/>
                </a:solidFill>
                <a:latin typeface="Roboto Mono"/>
                <a:ea typeface="Roboto Mono"/>
                <a:cs typeface="Roboto Mono"/>
                <a:sym typeface="Roboto Mono"/>
              </a:rPr>
              <a:t>"</a:t>
            </a:r>
            <a:r>
              <a:rPr b="1" lang="en-US" sz="2550">
                <a:solidFill>
                  <a:srgbClr val="9C27B0"/>
                </a:solidFill>
                <a:latin typeface="Roboto Mono"/>
                <a:ea typeface="Roboto Mono"/>
                <a:cs typeface="Roboto Mono"/>
                <a:sym typeface="Roboto Mono"/>
              </a:rPr>
              <a:t>$baseUrl</a:t>
            </a:r>
            <a:r>
              <a:rPr b="1" lang="en-US" sz="2550">
                <a:solidFill>
                  <a:srgbClr val="388E3C"/>
                </a:solidFill>
                <a:latin typeface="Roboto Mono"/>
                <a:ea typeface="Roboto Mono"/>
                <a:cs typeface="Roboto Mono"/>
                <a:sym typeface="Roboto Mono"/>
              </a:rPr>
              <a:t>/api/generate"</a:t>
            </a:r>
            <a:r>
              <a:rPr b="1" lang="en-US" sz="2550">
                <a:solidFill>
                  <a:srgbClr val="37474F"/>
                </a:solidFill>
                <a:latin typeface="Roboto Mono"/>
                <a:ea typeface="Roboto Mono"/>
                <a:cs typeface="Roboto Mono"/>
                <a:sym typeface="Roboto Mono"/>
              </a:rPr>
              <a:t>) {</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9C27B0"/>
                </a:solidFill>
                <a:latin typeface="Roboto Mono"/>
                <a:ea typeface="Roboto Mono"/>
                <a:cs typeface="Roboto Mono"/>
                <a:sym typeface="Roboto Mono"/>
              </a:rPr>
              <a:t>            contentType</a:t>
            </a:r>
            <a:r>
              <a:rPr b="1" lang="en-US" sz="2550">
                <a:solidFill>
                  <a:srgbClr val="37474F"/>
                </a:solidFill>
                <a:latin typeface="Roboto Mono"/>
                <a:ea typeface="Roboto Mono"/>
                <a:cs typeface="Roboto Mono"/>
                <a:sym typeface="Roboto Mono"/>
              </a:rPr>
              <a:t>(ContentType.Application.Json)</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9C27B0"/>
                </a:solidFill>
                <a:latin typeface="Roboto Mono"/>
                <a:ea typeface="Roboto Mono"/>
                <a:cs typeface="Roboto Mono"/>
                <a:sym typeface="Roboto Mono"/>
              </a:rPr>
              <a:t>            setBody</a:t>
            </a:r>
            <a:r>
              <a:rPr b="1" lang="en-US" sz="2550">
                <a:solidFill>
                  <a:srgbClr val="37474F"/>
                </a:solidFill>
                <a:latin typeface="Roboto Mono"/>
                <a:ea typeface="Roboto Mono"/>
                <a:cs typeface="Roboto Mono"/>
                <a:sym typeface="Roboto Mono"/>
              </a:rPr>
              <a:t>(request)</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37474F"/>
                </a:solidFill>
                <a:latin typeface="Roboto Mono"/>
                <a:ea typeface="Roboto Mono"/>
                <a:cs typeface="Roboto Mono"/>
                <a:sym typeface="Roboto Mono"/>
              </a:rPr>
              <a:t>        }</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3F51B5"/>
                </a:solidFill>
                <a:latin typeface="Roboto Mono"/>
                <a:ea typeface="Roboto Mono"/>
                <a:cs typeface="Roboto Mono"/>
                <a:sym typeface="Roboto Mono"/>
              </a:rPr>
              <a:t>        if</a:t>
            </a:r>
            <a:r>
              <a:rPr b="1" lang="en-US" sz="2550">
                <a:solidFill>
                  <a:srgbClr val="37474F"/>
                </a:solidFill>
                <a:latin typeface="Roboto Mono"/>
                <a:ea typeface="Roboto Mono"/>
                <a:cs typeface="Roboto Mono"/>
                <a:sym typeface="Roboto Mono"/>
              </a:rPr>
              <a:t> (response.status.</a:t>
            </a:r>
            <a:r>
              <a:rPr b="1" lang="en-US" sz="2550">
                <a:solidFill>
                  <a:srgbClr val="9C27B0"/>
                </a:solidFill>
                <a:latin typeface="Roboto Mono"/>
                <a:ea typeface="Roboto Mono"/>
                <a:cs typeface="Roboto Mono"/>
                <a:sym typeface="Roboto Mono"/>
              </a:rPr>
              <a:t>isSuccess</a:t>
            </a:r>
            <a:r>
              <a:rPr b="1" lang="en-US" sz="2550">
                <a:solidFill>
                  <a:srgbClr val="37474F"/>
                </a:solidFill>
                <a:latin typeface="Roboto Mono"/>
                <a:ea typeface="Roboto Mono"/>
                <a:cs typeface="Roboto Mono"/>
                <a:sym typeface="Roboto Mono"/>
              </a:rPr>
              <a:t>()) {</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37474F"/>
                </a:solidFill>
                <a:latin typeface="Roboto Mono"/>
                <a:ea typeface="Roboto Mono"/>
                <a:cs typeface="Roboto Mono"/>
                <a:sym typeface="Roboto Mono"/>
              </a:rPr>
              <a:t>            Result.</a:t>
            </a:r>
            <a:r>
              <a:rPr b="1" lang="en-US" sz="2550">
                <a:solidFill>
                  <a:srgbClr val="9C27B0"/>
                </a:solidFill>
                <a:latin typeface="Roboto Mono"/>
                <a:ea typeface="Roboto Mono"/>
                <a:cs typeface="Roboto Mono"/>
                <a:sym typeface="Roboto Mono"/>
              </a:rPr>
              <a:t>success</a:t>
            </a:r>
            <a:r>
              <a:rPr b="1" lang="en-US" sz="2550">
                <a:solidFill>
                  <a:srgbClr val="37474F"/>
                </a:solidFill>
                <a:latin typeface="Roboto Mono"/>
                <a:ea typeface="Roboto Mono"/>
                <a:cs typeface="Roboto Mono"/>
                <a:sym typeface="Roboto Mono"/>
              </a:rPr>
              <a:t>(response.</a:t>
            </a:r>
            <a:r>
              <a:rPr b="1" lang="en-US" sz="2550">
                <a:solidFill>
                  <a:srgbClr val="9C27B0"/>
                </a:solidFill>
                <a:latin typeface="Roboto Mono"/>
                <a:ea typeface="Roboto Mono"/>
                <a:cs typeface="Roboto Mono"/>
                <a:sym typeface="Roboto Mono"/>
              </a:rPr>
              <a:t>body</a:t>
            </a:r>
            <a:r>
              <a:rPr b="1" lang="en-US" sz="2550">
                <a:solidFill>
                  <a:srgbClr val="37474F"/>
                </a:solidFill>
                <a:latin typeface="Roboto Mono"/>
                <a:ea typeface="Roboto Mono"/>
                <a:cs typeface="Roboto Mono"/>
                <a:sym typeface="Roboto Mono"/>
              </a:rPr>
              <a:t>&lt;</a:t>
            </a:r>
            <a:r>
              <a:rPr b="1" lang="en-US" sz="2550">
                <a:solidFill>
                  <a:srgbClr val="9C27B0"/>
                </a:solidFill>
                <a:latin typeface="Roboto Mono"/>
                <a:ea typeface="Roboto Mono"/>
                <a:cs typeface="Roboto Mono"/>
                <a:sym typeface="Roboto Mono"/>
              </a:rPr>
              <a:t>OllamaResponse</a:t>
            </a:r>
            <a:r>
              <a:rPr b="1" lang="en-US" sz="2550">
                <a:solidFill>
                  <a:srgbClr val="37474F"/>
                </a:solidFill>
                <a:latin typeface="Roboto Mono"/>
                <a:ea typeface="Roboto Mono"/>
                <a:cs typeface="Roboto Mono"/>
                <a:sym typeface="Roboto Mono"/>
              </a:rPr>
              <a:t>&gt;())</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37474F"/>
                </a:solidFill>
                <a:latin typeface="Roboto Mono"/>
                <a:ea typeface="Roboto Mono"/>
                <a:cs typeface="Roboto Mono"/>
                <a:sym typeface="Roboto Mono"/>
              </a:rPr>
              <a:t>        } </a:t>
            </a:r>
            <a:r>
              <a:rPr b="1" lang="en-US" sz="2550">
                <a:solidFill>
                  <a:srgbClr val="3F51B5"/>
                </a:solidFill>
                <a:latin typeface="Roboto Mono"/>
                <a:ea typeface="Roboto Mono"/>
                <a:cs typeface="Roboto Mono"/>
                <a:sym typeface="Roboto Mono"/>
              </a:rPr>
              <a:t>else</a:t>
            </a:r>
            <a:r>
              <a:rPr b="1" lang="en-US" sz="2550">
                <a:solidFill>
                  <a:srgbClr val="37474F"/>
                </a:solidFill>
                <a:latin typeface="Roboto Mono"/>
                <a:ea typeface="Roboto Mono"/>
                <a:cs typeface="Roboto Mono"/>
                <a:sym typeface="Roboto Mono"/>
              </a:rPr>
              <a:t> {</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37474F"/>
                </a:solidFill>
                <a:latin typeface="Roboto Mono"/>
                <a:ea typeface="Roboto Mono"/>
                <a:cs typeface="Roboto Mono"/>
                <a:sym typeface="Roboto Mono"/>
              </a:rPr>
              <a:t>            Result.</a:t>
            </a:r>
            <a:r>
              <a:rPr b="1" lang="en-US" sz="2550">
                <a:solidFill>
                  <a:srgbClr val="9C27B0"/>
                </a:solidFill>
                <a:latin typeface="Roboto Mono"/>
                <a:ea typeface="Roboto Mono"/>
                <a:cs typeface="Roboto Mono"/>
                <a:sym typeface="Roboto Mono"/>
              </a:rPr>
              <a:t>failure</a:t>
            </a:r>
            <a:r>
              <a:rPr b="1" lang="en-US" sz="2550">
                <a:solidFill>
                  <a:srgbClr val="37474F"/>
                </a:solidFill>
                <a:latin typeface="Roboto Mono"/>
                <a:ea typeface="Roboto Mono"/>
                <a:cs typeface="Roboto Mono"/>
                <a:sym typeface="Roboto Mono"/>
              </a:rPr>
              <a:t>(</a:t>
            </a:r>
            <a:r>
              <a:rPr b="1" lang="en-US" sz="2550">
                <a:solidFill>
                  <a:srgbClr val="9C27B0"/>
                </a:solidFill>
                <a:latin typeface="Roboto Mono"/>
                <a:ea typeface="Roboto Mono"/>
                <a:cs typeface="Roboto Mono"/>
                <a:sym typeface="Roboto Mono"/>
              </a:rPr>
              <a:t>Exception</a:t>
            </a:r>
            <a:r>
              <a:rPr b="1" lang="en-US" sz="2550">
                <a:solidFill>
                  <a:srgbClr val="37474F"/>
                </a:solidFill>
                <a:latin typeface="Roboto Mono"/>
                <a:ea typeface="Roboto Mono"/>
                <a:cs typeface="Roboto Mono"/>
                <a:sym typeface="Roboto Mono"/>
              </a:rPr>
              <a:t>(</a:t>
            </a:r>
            <a:r>
              <a:rPr b="1" lang="en-US" sz="2550">
                <a:solidFill>
                  <a:srgbClr val="388E3C"/>
                </a:solidFill>
                <a:latin typeface="Roboto Mono"/>
                <a:ea typeface="Roboto Mono"/>
                <a:cs typeface="Roboto Mono"/>
                <a:sym typeface="Roboto Mono"/>
              </a:rPr>
              <a:t>"HTTP </a:t>
            </a:r>
            <a:r>
              <a:rPr b="1" lang="en-US" sz="2550">
                <a:solidFill>
                  <a:srgbClr val="37474F"/>
                </a:solidFill>
                <a:latin typeface="Roboto Mono"/>
                <a:ea typeface="Roboto Mono"/>
                <a:cs typeface="Roboto Mono"/>
                <a:sym typeface="Roboto Mono"/>
              </a:rPr>
              <a:t>${</a:t>
            </a:r>
            <a:r>
              <a:rPr b="1" lang="en-US" sz="2550">
                <a:solidFill>
                  <a:srgbClr val="388E3C"/>
                </a:solidFill>
                <a:latin typeface="Roboto Mono"/>
                <a:ea typeface="Roboto Mono"/>
                <a:cs typeface="Roboto Mono"/>
                <a:sym typeface="Roboto Mono"/>
              </a:rPr>
              <a:t>response.status.</a:t>
            </a:r>
            <a:r>
              <a:rPr b="1" lang="en-US" sz="2550">
                <a:solidFill>
                  <a:srgbClr val="3F51B5"/>
                </a:solidFill>
                <a:latin typeface="Roboto Mono"/>
                <a:ea typeface="Roboto Mono"/>
                <a:cs typeface="Roboto Mono"/>
                <a:sym typeface="Roboto Mono"/>
              </a:rPr>
              <a:t>value</a:t>
            </a:r>
            <a:r>
              <a:rPr b="1" lang="en-US" sz="2550">
                <a:solidFill>
                  <a:srgbClr val="37474F"/>
                </a:solidFill>
                <a:latin typeface="Roboto Mono"/>
                <a:ea typeface="Roboto Mono"/>
                <a:cs typeface="Roboto Mono"/>
                <a:sym typeface="Roboto Mono"/>
              </a:rPr>
              <a:t>}</a:t>
            </a:r>
            <a:r>
              <a:rPr b="1" lang="en-US" sz="2550">
                <a:solidFill>
                  <a:srgbClr val="388E3C"/>
                </a:solidFill>
                <a:latin typeface="Roboto Mono"/>
                <a:ea typeface="Roboto Mono"/>
                <a:cs typeface="Roboto Mono"/>
                <a:sym typeface="Roboto Mono"/>
              </a:rPr>
              <a:t>: </a:t>
            </a:r>
            <a:r>
              <a:rPr b="1" lang="en-US" sz="2550">
                <a:solidFill>
                  <a:srgbClr val="37474F"/>
                </a:solidFill>
                <a:latin typeface="Roboto Mono"/>
                <a:ea typeface="Roboto Mono"/>
                <a:cs typeface="Roboto Mono"/>
                <a:sym typeface="Roboto Mono"/>
              </a:rPr>
              <a:t>${</a:t>
            </a:r>
            <a:r>
              <a:rPr b="1" lang="en-US" sz="2550">
                <a:solidFill>
                  <a:srgbClr val="388E3C"/>
                </a:solidFill>
                <a:latin typeface="Roboto Mono"/>
                <a:ea typeface="Roboto Mono"/>
                <a:cs typeface="Roboto Mono"/>
                <a:sym typeface="Roboto Mono"/>
              </a:rPr>
              <a:t>response.status.description</a:t>
            </a:r>
            <a:r>
              <a:rPr b="1" lang="en-US" sz="2550">
                <a:solidFill>
                  <a:srgbClr val="37474F"/>
                </a:solidFill>
                <a:latin typeface="Roboto Mono"/>
                <a:ea typeface="Roboto Mono"/>
                <a:cs typeface="Roboto Mono"/>
                <a:sym typeface="Roboto Mono"/>
              </a:rPr>
              <a:t>}</a:t>
            </a:r>
            <a:r>
              <a:rPr b="1" lang="en-US" sz="2550">
                <a:solidFill>
                  <a:srgbClr val="388E3C"/>
                </a:solidFill>
                <a:latin typeface="Roboto Mono"/>
                <a:ea typeface="Roboto Mono"/>
                <a:cs typeface="Roboto Mono"/>
                <a:sym typeface="Roboto Mono"/>
              </a:rPr>
              <a:t>"</a:t>
            </a:r>
            <a:r>
              <a:rPr b="1" lang="en-US" sz="2550">
                <a:solidFill>
                  <a:srgbClr val="37474F"/>
                </a:solidFill>
                <a:latin typeface="Roboto Mono"/>
                <a:ea typeface="Roboto Mono"/>
                <a:cs typeface="Roboto Mono"/>
                <a:sym typeface="Roboto Mono"/>
              </a:rPr>
              <a:t>))</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37474F"/>
                </a:solidFill>
                <a:latin typeface="Roboto Mono"/>
                <a:ea typeface="Roboto Mono"/>
                <a:cs typeface="Roboto Mono"/>
                <a:sym typeface="Roboto Mono"/>
              </a:rPr>
              <a:t>        }</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37474F"/>
                </a:solidFill>
                <a:latin typeface="Roboto Mono"/>
                <a:ea typeface="Roboto Mono"/>
                <a:cs typeface="Roboto Mono"/>
                <a:sym typeface="Roboto Mono"/>
              </a:rPr>
              <a:t>    } </a:t>
            </a:r>
            <a:r>
              <a:rPr b="1" lang="en-US" sz="2550">
                <a:solidFill>
                  <a:srgbClr val="3F51B5"/>
                </a:solidFill>
                <a:latin typeface="Roboto Mono"/>
                <a:ea typeface="Roboto Mono"/>
                <a:cs typeface="Roboto Mono"/>
                <a:sym typeface="Roboto Mono"/>
              </a:rPr>
              <a:t>catch</a:t>
            </a:r>
            <a:r>
              <a:rPr b="1" lang="en-US" sz="2550">
                <a:solidFill>
                  <a:srgbClr val="37474F"/>
                </a:solidFill>
                <a:latin typeface="Roboto Mono"/>
                <a:ea typeface="Roboto Mono"/>
                <a:cs typeface="Roboto Mono"/>
                <a:sym typeface="Roboto Mono"/>
              </a:rPr>
              <a:t> (e: </a:t>
            </a:r>
            <a:r>
              <a:rPr b="1" lang="en-US" sz="2550">
                <a:solidFill>
                  <a:srgbClr val="9C27B0"/>
                </a:solidFill>
                <a:latin typeface="Roboto Mono"/>
                <a:ea typeface="Roboto Mono"/>
                <a:cs typeface="Roboto Mono"/>
                <a:sym typeface="Roboto Mono"/>
              </a:rPr>
              <a:t>Exception</a:t>
            </a:r>
            <a:r>
              <a:rPr b="1" lang="en-US" sz="2550">
                <a:solidFill>
                  <a:srgbClr val="37474F"/>
                </a:solidFill>
                <a:latin typeface="Roboto Mono"/>
                <a:ea typeface="Roboto Mono"/>
                <a:cs typeface="Roboto Mono"/>
                <a:sym typeface="Roboto Mono"/>
              </a:rPr>
              <a:t>) {</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37474F"/>
                </a:solidFill>
                <a:latin typeface="Roboto Mono"/>
                <a:ea typeface="Roboto Mono"/>
                <a:cs typeface="Roboto Mono"/>
                <a:sym typeface="Roboto Mono"/>
              </a:rPr>
              <a:t>        Result.</a:t>
            </a:r>
            <a:r>
              <a:rPr b="1" lang="en-US" sz="2550">
                <a:solidFill>
                  <a:srgbClr val="9C27B0"/>
                </a:solidFill>
                <a:latin typeface="Roboto Mono"/>
                <a:ea typeface="Roboto Mono"/>
                <a:cs typeface="Roboto Mono"/>
                <a:sym typeface="Roboto Mono"/>
              </a:rPr>
              <a:t>failure</a:t>
            </a:r>
            <a:r>
              <a:rPr b="1" lang="en-US" sz="2550">
                <a:solidFill>
                  <a:srgbClr val="37474F"/>
                </a:solidFill>
                <a:latin typeface="Roboto Mono"/>
                <a:ea typeface="Roboto Mono"/>
                <a:cs typeface="Roboto Mono"/>
                <a:sym typeface="Roboto Mono"/>
              </a:rPr>
              <a:t>(e)</a:t>
            </a:r>
            <a:endParaRPr b="1"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b="1" lang="en-US" sz="2550">
                <a:solidFill>
                  <a:srgbClr val="37474F"/>
                </a:solidFill>
                <a:latin typeface="Roboto Mono"/>
                <a:ea typeface="Roboto Mono"/>
                <a:cs typeface="Roboto Mono"/>
                <a:sym typeface="Roboto Mono"/>
              </a:rPr>
              <a:t>    }</a:t>
            </a:r>
            <a:endParaRPr b="1" sz="25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b="1" lang="en-US" sz="2550">
                <a:solidFill>
                  <a:srgbClr val="37474F"/>
                </a:solidFill>
                <a:latin typeface="Roboto Mono"/>
                <a:ea typeface="Roboto Mono"/>
                <a:cs typeface="Roboto Mono"/>
                <a:sym typeface="Roboto Mono"/>
              </a:rPr>
              <a:t>}</a:t>
            </a:r>
            <a:endParaRPr b="1" sz="2550">
              <a:solidFill>
                <a:srgbClr val="37474F"/>
              </a:solidFill>
              <a:latin typeface="Roboto Mono"/>
              <a:ea typeface="Roboto Mono"/>
              <a:cs typeface="Roboto Mono"/>
              <a:sym typeface="Roboto Mon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pic>
        <p:nvPicPr>
          <p:cNvPr id="1057" name="Google Shape;1057;p85"/>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058" name="Google Shape;1058;p85"/>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059" name="Google Shape;1059;p85"/>
          <p:cNvPicPr preferRelativeResize="0"/>
          <p:nvPr/>
        </p:nvPicPr>
        <p:blipFill rotWithShape="1">
          <a:blip r:embed="rId5">
            <a:alphaModFix/>
          </a:blip>
          <a:srcRect b="0" l="0" r="0" t="0"/>
          <a:stretch/>
        </p:blipFill>
        <p:spPr>
          <a:xfrm>
            <a:off x="14249876" y="0"/>
            <a:ext cx="4038124" cy="3494769"/>
          </a:xfrm>
          <a:prstGeom prst="rect">
            <a:avLst/>
          </a:prstGeom>
          <a:noFill/>
          <a:ln>
            <a:noFill/>
          </a:ln>
        </p:spPr>
      </p:pic>
      <p:sp>
        <p:nvSpPr>
          <p:cNvPr id="1060" name="Google Shape;1060;p85"/>
          <p:cNvSpPr txBox="1"/>
          <p:nvPr/>
        </p:nvSpPr>
        <p:spPr>
          <a:xfrm>
            <a:off x="99625" y="183056"/>
            <a:ext cx="16721100" cy="24270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lang="en-US" sz="7200">
                <a:solidFill>
                  <a:srgbClr val="1B1D21"/>
                </a:solidFill>
                <a:latin typeface="Montserrat Black"/>
                <a:ea typeface="Montserrat Black"/>
                <a:cs typeface="Montserrat Black"/>
                <a:sym typeface="Montserrat Black"/>
              </a:rPr>
              <a:t>Integrate to Android Through Ollama</a:t>
            </a:r>
            <a:endParaRPr/>
          </a:p>
        </p:txBody>
      </p:sp>
      <p:sp>
        <p:nvSpPr>
          <p:cNvPr id="1061" name="Google Shape;1061;p85"/>
          <p:cNvSpPr txBox="1"/>
          <p:nvPr/>
        </p:nvSpPr>
        <p:spPr>
          <a:xfrm>
            <a:off x="3446144" y="3889425"/>
            <a:ext cx="14085600" cy="528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override suspend fun</a:t>
            </a:r>
            <a:r>
              <a:rPr lang="en-US" sz="2550">
                <a:solidFill>
                  <a:srgbClr val="9C27B0"/>
                </a:solidFill>
                <a:latin typeface="Roboto Mono"/>
                <a:ea typeface="Roboto Mono"/>
                <a:cs typeface="Roboto Mono"/>
                <a:sym typeface="Roboto Mono"/>
              </a:rPr>
              <a:t> generateStory</a:t>
            </a:r>
            <a:r>
              <a:rPr lang="en-US" sz="2550">
                <a:solidFill>
                  <a:srgbClr val="37474F"/>
                </a:solidFill>
                <a:latin typeface="Roboto Mono"/>
                <a:ea typeface="Roboto Mono"/>
                <a:cs typeface="Roboto Mono"/>
                <a:sym typeface="Roboto Mono"/>
              </a:rPr>
              <a:t>(prompt: </a:t>
            </a:r>
            <a:r>
              <a:rPr lang="en-US" sz="2550">
                <a:solidFill>
                  <a:srgbClr val="9C27B0"/>
                </a:solidFill>
                <a:latin typeface="Roboto Mono"/>
                <a:ea typeface="Roboto Mono"/>
                <a:cs typeface="Roboto Mono"/>
                <a:sym typeface="Roboto Mono"/>
              </a:rPr>
              <a:t>String</a:t>
            </a:r>
            <a:r>
              <a:rPr lang="en-US" sz="2550">
                <a:solidFill>
                  <a:srgbClr val="37474F"/>
                </a:solidFill>
                <a:latin typeface="Roboto Mono"/>
                <a:ea typeface="Roboto Mono"/>
                <a:cs typeface="Roboto Mono"/>
                <a:sym typeface="Roboto Mono"/>
              </a:rPr>
              <a:t>, awaitReadiness: </a:t>
            </a:r>
            <a:r>
              <a:rPr lang="en-US" sz="2550">
                <a:solidFill>
                  <a:srgbClr val="9C27B0"/>
                </a:solidFill>
                <a:latin typeface="Roboto Mono"/>
                <a:ea typeface="Roboto Mono"/>
                <a:cs typeface="Roboto Mono"/>
                <a:sym typeface="Roboto Mono"/>
              </a:rPr>
              <a:t>Boolean</a:t>
            </a:r>
            <a:r>
              <a:rPr lang="en-US" sz="2550">
                <a:solidFill>
                  <a:srgbClr val="37474F"/>
                </a:solidFill>
                <a:latin typeface="Roboto Mono"/>
                <a:ea typeface="Roboto Mono"/>
                <a:cs typeface="Roboto Mono"/>
                <a:sym typeface="Roboto Mono"/>
              </a:rPr>
              <a:t>): </a:t>
            </a:r>
            <a:r>
              <a:rPr lang="en-US" sz="2550">
                <a:solidFill>
                  <a:srgbClr val="9C27B0"/>
                </a:solidFill>
                <a:latin typeface="Roboto Mono"/>
                <a:ea typeface="Roboto Mono"/>
                <a:cs typeface="Roboto Mono"/>
                <a:sym typeface="Roboto Mono"/>
              </a:rPr>
              <a:t>Result</a:t>
            </a:r>
            <a:r>
              <a:rPr lang="en-US" sz="2550">
                <a:solidFill>
                  <a:srgbClr val="37474F"/>
                </a:solidFill>
                <a:latin typeface="Roboto Mono"/>
                <a:ea typeface="Roboto Mono"/>
                <a:cs typeface="Roboto Mono"/>
                <a:sym typeface="Roboto Mono"/>
              </a:rPr>
              <a:t>&lt;</a:t>
            </a:r>
            <a:r>
              <a:rPr lang="en-US" sz="2550">
                <a:solidFill>
                  <a:srgbClr val="9C27B0"/>
                </a:solidFill>
                <a:latin typeface="Roboto Mono"/>
                <a:ea typeface="Roboto Mono"/>
                <a:cs typeface="Roboto Mono"/>
                <a:sym typeface="Roboto Mono"/>
              </a:rPr>
              <a:t>String</a:t>
            </a:r>
            <a:r>
              <a:rPr lang="en-US" sz="2550">
                <a:solidFill>
                  <a:srgbClr val="37474F"/>
                </a:solidFill>
                <a:latin typeface="Roboto Mono"/>
                <a:ea typeface="Roboto Mono"/>
                <a:cs typeface="Roboto Mono"/>
                <a:sym typeface="Roboto Mono"/>
              </a:rPr>
              <a:t>&gt;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return try</a:t>
            </a: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a:t>
            </a:r>
            <a:r>
              <a:rPr lang="en-US" sz="2550">
                <a:solidFill>
                  <a:srgbClr val="37474F"/>
                </a:solidFill>
                <a:latin typeface="Roboto Mono"/>
                <a:ea typeface="Roboto Mono"/>
                <a:cs typeface="Roboto Mono"/>
                <a:sym typeface="Roboto Mono"/>
              </a:rPr>
              <a:t>.</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val</a:t>
            </a:r>
            <a:r>
              <a:rPr lang="en-US" sz="2550">
                <a:solidFill>
                  <a:srgbClr val="37474F"/>
                </a:solidFill>
                <a:latin typeface="Roboto Mono"/>
                <a:ea typeface="Roboto Mono"/>
                <a:cs typeface="Roboto Mono"/>
                <a:sym typeface="Roboto Mono"/>
              </a:rPr>
              <a:t> result </a:t>
            </a:r>
            <a:r>
              <a:rPr lang="en-US" sz="2550">
                <a:solidFill>
                  <a:srgbClr val="3F51B5"/>
                </a:solidFill>
                <a:latin typeface="Roboto Mono"/>
                <a:ea typeface="Roboto Mono"/>
                <a:cs typeface="Roboto Mono"/>
                <a:sym typeface="Roboto Mono"/>
              </a:rPr>
              <a:t>=</a:t>
            </a:r>
            <a:r>
              <a:rPr lang="en-US" sz="2550">
                <a:solidFill>
                  <a:srgbClr val="37474F"/>
                </a:solidFill>
                <a:latin typeface="Roboto Mono"/>
                <a:ea typeface="Roboto Mono"/>
                <a:cs typeface="Roboto Mono"/>
                <a:sym typeface="Roboto Mono"/>
              </a:rPr>
              <a:t> apiService.</a:t>
            </a:r>
            <a:r>
              <a:rPr lang="en-US" sz="2550">
                <a:solidFill>
                  <a:srgbClr val="9C27B0"/>
                </a:solidFill>
                <a:latin typeface="Roboto Mono"/>
                <a:ea typeface="Roboto Mono"/>
                <a:cs typeface="Roboto Mono"/>
                <a:sym typeface="Roboto Mono"/>
              </a:rPr>
              <a:t>generateResponse</a:t>
            </a:r>
            <a:r>
              <a:rPr lang="en-US" sz="2550">
                <a:solidFill>
                  <a:srgbClr val="37474F"/>
                </a:solidFill>
                <a:latin typeface="Roboto Mono"/>
                <a:ea typeface="Roboto Mono"/>
                <a:cs typeface="Roboto Mono"/>
                <a:sym typeface="Roboto Mono"/>
              </a:rPr>
              <a:t>(request)</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F51B5"/>
                </a:solidFill>
                <a:latin typeface="Roboto Mono"/>
                <a:ea typeface="Roboto Mono"/>
                <a:cs typeface="Roboto Mono"/>
                <a:sym typeface="Roboto Mono"/>
              </a:rPr>
              <a:t>        ..</a:t>
            </a:r>
            <a:r>
              <a:rPr lang="en-US" sz="2550">
                <a:solidFill>
                  <a:srgbClr val="37474F"/>
                </a:solidFill>
                <a:latin typeface="Roboto Mono"/>
                <a:ea typeface="Roboto Mono"/>
                <a:cs typeface="Roboto Mono"/>
                <a:sym typeface="Roboto Mono"/>
              </a:rPr>
              <a:t>.</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 </a:t>
            </a:r>
            <a:r>
              <a:rPr lang="en-US" sz="2550">
                <a:solidFill>
                  <a:srgbClr val="3F51B5"/>
                </a:solidFill>
                <a:latin typeface="Roboto Mono"/>
                <a:ea typeface="Roboto Mono"/>
                <a:cs typeface="Roboto Mono"/>
                <a:sym typeface="Roboto Mono"/>
              </a:rPr>
              <a:t>catch</a:t>
            </a:r>
            <a:r>
              <a:rPr lang="en-US" sz="2550">
                <a:solidFill>
                  <a:srgbClr val="37474F"/>
                </a:solidFill>
                <a:latin typeface="Roboto Mono"/>
                <a:ea typeface="Roboto Mono"/>
                <a:cs typeface="Roboto Mono"/>
                <a:sym typeface="Roboto Mono"/>
              </a:rPr>
              <a:t> (e: </a:t>
            </a:r>
            <a:r>
              <a:rPr lang="en-US" sz="2550">
                <a:solidFill>
                  <a:srgbClr val="9C27B0"/>
                </a:solidFill>
                <a:latin typeface="Roboto Mono"/>
                <a:ea typeface="Roboto Mono"/>
                <a:cs typeface="Roboto Mono"/>
                <a:sym typeface="Roboto Mono"/>
              </a:rPr>
              <a:t>Exception</a:t>
            </a: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Result.</a:t>
            </a:r>
            <a:r>
              <a:rPr lang="en-US" sz="2550">
                <a:solidFill>
                  <a:srgbClr val="9C27B0"/>
                </a:solidFill>
                <a:latin typeface="Roboto Mono"/>
                <a:ea typeface="Roboto Mono"/>
                <a:cs typeface="Roboto Mono"/>
                <a:sym typeface="Roboto Mono"/>
              </a:rPr>
              <a:t>failure</a:t>
            </a:r>
            <a:r>
              <a:rPr lang="en-US" sz="2550">
                <a:solidFill>
                  <a:srgbClr val="37474F"/>
                </a:solidFill>
                <a:latin typeface="Roboto Mono"/>
                <a:ea typeface="Roboto Mono"/>
                <a:cs typeface="Roboto Mono"/>
                <a:sym typeface="Roboto Mono"/>
              </a:rPr>
              <a:t>(e)</a:t>
            </a:r>
            <a:endParaRPr sz="2550">
              <a:solidFill>
                <a:schemeClr val="dk1"/>
              </a:solidFill>
              <a:latin typeface="Roboto Mono"/>
              <a:ea typeface="Roboto Mono"/>
              <a:cs typeface="Roboto Mono"/>
              <a:sym typeface="Roboto Mono"/>
            </a:endParaRPr>
          </a:p>
          <a:p>
            <a:pPr indent="0" lvl="0" marL="0" rtl="0" algn="l">
              <a:spcBef>
                <a:spcPts val="0"/>
              </a:spcBef>
              <a:spcAft>
                <a:spcPts val="0"/>
              </a:spcAft>
              <a:buNone/>
            </a:pPr>
            <a:r>
              <a:rPr lang="en-US" sz="2550">
                <a:solidFill>
                  <a:srgbClr val="37474F"/>
                </a:solidFill>
                <a:latin typeface="Roboto Mono"/>
                <a:ea typeface="Roboto Mono"/>
                <a:cs typeface="Roboto Mono"/>
                <a:sym typeface="Roboto Mono"/>
              </a:rPr>
              <a:t>    }</a:t>
            </a:r>
            <a:endParaRPr sz="2550">
              <a:solidFill>
                <a:schemeClr val="dk1"/>
              </a:solidFill>
              <a:latin typeface="Roboto Mono"/>
              <a:ea typeface="Roboto Mono"/>
              <a:cs typeface="Roboto Mono"/>
              <a:sym typeface="Roboto Mono"/>
            </a:endParaRPr>
          </a:p>
          <a:p>
            <a:pPr indent="0" lvl="0" marL="0" rtl="0" algn="l">
              <a:lnSpc>
                <a:spcPct val="150000"/>
              </a:lnSpc>
              <a:spcBef>
                <a:spcPts val="0"/>
              </a:spcBef>
              <a:spcAft>
                <a:spcPts val="0"/>
              </a:spcAft>
              <a:buNone/>
            </a:pPr>
            <a:r>
              <a:rPr lang="en-US" sz="2550">
                <a:solidFill>
                  <a:srgbClr val="37474F"/>
                </a:solidFill>
                <a:latin typeface="Roboto Mono"/>
                <a:ea typeface="Roboto Mono"/>
                <a:cs typeface="Roboto Mono"/>
                <a:sym typeface="Roboto Mono"/>
              </a:rPr>
              <a:t>}</a:t>
            </a:r>
            <a:endParaRPr sz="2550">
              <a:solidFill>
                <a:srgbClr val="37474F"/>
              </a:solidFill>
              <a:latin typeface="Roboto Mono"/>
              <a:ea typeface="Roboto Mono"/>
              <a:cs typeface="Roboto Mono"/>
              <a:sym typeface="Roboto Mono"/>
            </a:endParaRPr>
          </a:p>
        </p:txBody>
      </p:sp>
      <p:pic>
        <p:nvPicPr>
          <p:cNvPr id="1062" name="Google Shape;1062;p85"/>
          <p:cNvPicPr preferRelativeResize="0"/>
          <p:nvPr/>
        </p:nvPicPr>
        <p:blipFill rotWithShape="1">
          <a:blip r:embed="rId6">
            <a:alphaModFix/>
          </a:blip>
          <a:srcRect b="0" l="0" r="0" t="0"/>
          <a:stretch/>
        </p:blipFill>
        <p:spPr>
          <a:xfrm>
            <a:off x="0" y="7302698"/>
            <a:ext cx="3586162" cy="298430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86"/>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068" name="Google Shape;1068;p86"/>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069" name="Google Shape;1069;p86"/>
          <p:cNvPicPr preferRelativeResize="0"/>
          <p:nvPr/>
        </p:nvPicPr>
        <p:blipFill rotWithShape="1">
          <a:blip r:embed="rId5">
            <a:alphaModFix/>
          </a:blip>
          <a:srcRect b="0" l="0" r="0" t="0"/>
          <a:stretch/>
        </p:blipFill>
        <p:spPr>
          <a:xfrm>
            <a:off x="15354595" y="6820347"/>
            <a:ext cx="2933403" cy="3466653"/>
          </a:xfrm>
          <a:prstGeom prst="rect">
            <a:avLst/>
          </a:prstGeom>
          <a:noFill/>
          <a:ln>
            <a:noFill/>
          </a:ln>
        </p:spPr>
      </p:pic>
      <p:pic>
        <p:nvPicPr>
          <p:cNvPr id="1070" name="Google Shape;1070;p86"/>
          <p:cNvPicPr preferRelativeResize="0"/>
          <p:nvPr/>
        </p:nvPicPr>
        <p:blipFill rotWithShape="1">
          <a:blip r:embed="rId6">
            <a:alphaModFix/>
          </a:blip>
          <a:srcRect b="0" l="0" r="0" t="0"/>
          <a:stretch/>
        </p:blipFill>
        <p:spPr>
          <a:xfrm>
            <a:off x="762000" y="762000"/>
            <a:ext cx="1371600" cy="1371600"/>
          </a:xfrm>
          <a:prstGeom prst="rect">
            <a:avLst/>
          </a:prstGeom>
          <a:noFill/>
          <a:ln>
            <a:noFill/>
          </a:ln>
        </p:spPr>
      </p:pic>
      <p:pic>
        <p:nvPicPr>
          <p:cNvPr id="1071" name="Google Shape;1071;p86"/>
          <p:cNvPicPr preferRelativeResize="0"/>
          <p:nvPr/>
        </p:nvPicPr>
        <p:blipFill rotWithShape="1">
          <a:blip r:embed="rId7">
            <a:alphaModFix/>
          </a:blip>
          <a:srcRect b="0" l="0" r="0" t="0"/>
          <a:stretch/>
        </p:blipFill>
        <p:spPr>
          <a:xfrm>
            <a:off x="5600700" y="8458200"/>
            <a:ext cx="685800" cy="685800"/>
          </a:xfrm>
          <a:prstGeom prst="rect">
            <a:avLst/>
          </a:prstGeom>
          <a:noFill/>
          <a:ln>
            <a:noFill/>
          </a:ln>
        </p:spPr>
      </p:pic>
      <p:sp>
        <p:nvSpPr>
          <p:cNvPr id="1072" name="Google Shape;1072;p86"/>
          <p:cNvSpPr txBox="1"/>
          <p:nvPr/>
        </p:nvSpPr>
        <p:spPr>
          <a:xfrm>
            <a:off x="3355351" y="762000"/>
            <a:ext cx="10777500" cy="6465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0" i="0" lang="en-US" sz="4200" u="none" cap="none" strike="noStrike">
                <a:solidFill>
                  <a:srgbClr val="1B1D21"/>
                </a:solidFill>
                <a:latin typeface="Montserrat Black"/>
                <a:ea typeface="Montserrat Black"/>
                <a:cs typeface="Montserrat Black"/>
                <a:sym typeface="Montserrat Black"/>
              </a:rPr>
              <a:t>THE </a:t>
            </a:r>
            <a:r>
              <a:rPr lang="en-US" sz="4200">
                <a:solidFill>
                  <a:srgbClr val="1B1D21"/>
                </a:solidFill>
                <a:latin typeface="Montserrat Black"/>
                <a:ea typeface="Montserrat Black"/>
                <a:cs typeface="Montserrat Black"/>
                <a:sym typeface="Montserrat Black"/>
              </a:rPr>
              <a:t>Finetuned</a:t>
            </a:r>
            <a:r>
              <a:rPr lang="en-US" sz="4200">
                <a:solidFill>
                  <a:srgbClr val="1B1D21"/>
                </a:solidFill>
                <a:latin typeface="Montserrat Black"/>
                <a:ea typeface="Montserrat Black"/>
                <a:cs typeface="Montserrat Black"/>
                <a:sym typeface="Montserrat Black"/>
              </a:rPr>
              <a:t> GolpoAI App</a:t>
            </a:r>
            <a:endParaRPr/>
          </a:p>
        </p:txBody>
      </p:sp>
      <p:pic>
        <p:nvPicPr>
          <p:cNvPr id="1073" name="Google Shape;1073;p86"/>
          <p:cNvPicPr preferRelativeResize="0"/>
          <p:nvPr/>
        </p:nvPicPr>
        <p:blipFill rotWithShape="1">
          <a:blip r:embed="rId8">
            <a:alphaModFix/>
          </a:blip>
          <a:srcRect b="0" l="0" r="0" t="0"/>
          <a:stretch/>
        </p:blipFill>
        <p:spPr>
          <a:xfrm>
            <a:off x="0" y="7302698"/>
            <a:ext cx="3586162" cy="2984302"/>
          </a:xfrm>
          <a:prstGeom prst="rect">
            <a:avLst/>
          </a:prstGeom>
          <a:noFill/>
          <a:ln>
            <a:noFill/>
          </a:ln>
        </p:spPr>
      </p:pic>
      <p:pic>
        <p:nvPicPr>
          <p:cNvPr id="1074" name="Google Shape;1074;p86"/>
          <p:cNvPicPr preferRelativeResize="0"/>
          <p:nvPr/>
        </p:nvPicPr>
        <p:blipFill rotWithShape="1">
          <a:blip r:embed="rId9">
            <a:alphaModFix/>
          </a:blip>
          <a:srcRect b="0" l="0" r="0" t="0"/>
          <a:stretch/>
        </p:blipFill>
        <p:spPr>
          <a:xfrm>
            <a:off x="14249876" y="0"/>
            <a:ext cx="4038124" cy="3494769"/>
          </a:xfrm>
          <a:prstGeom prst="rect">
            <a:avLst/>
          </a:prstGeom>
          <a:noFill/>
          <a:ln>
            <a:noFill/>
          </a:ln>
        </p:spPr>
      </p:pic>
      <p:sp>
        <p:nvSpPr>
          <p:cNvPr id="1075" name="Google Shape;1075;p86"/>
          <p:cNvSpPr txBox="1"/>
          <p:nvPr/>
        </p:nvSpPr>
        <p:spPr>
          <a:xfrm>
            <a:off x="152400" y="152400"/>
            <a:ext cx="1324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Manrope"/>
                <a:ea typeface="Manrope"/>
                <a:cs typeface="Manrope"/>
                <a:sym typeface="Manrope"/>
              </a:rPr>
              <a:t>https://drive.google.com/drive/folders/1Z1zf-WhyobWK_YwXBW29jWEcJU7Sm23d</a:t>
            </a:r>
            <a:endParaRPr sz="2000">
              <a:latin typeface="Manrope"/>
              <a:ea typeface="Manrope"/>
              <a:cs typeface="Manrope"/>
              <a:sym typeface="Manrope"/>
            </a:endParaRPr>
          </a:p>
        </p:txBody>
      </p:sp>
      <p:pic>
        <p:nvPicPr>
          <p:cNvPr id="1076" name="Google Shape;1076;p86" title="demo.mp4">
            <a:hlinkClick r:id="rId10"/>
          </p:cNvPr>
          <p:cNvPicPr preferRelativeResize="0"/>
          <p:nvPr/>
        </p:nvPicPr>
        <p:blipFill>
          <a:blip r:embed="rId11">
            <a:alphaModFix/>
          </a:blip>
          <a:stretch>
            <a:fillRect/>
          </a:stretch>
        </p:blipFill>
        <p:spPr>
          <a:xfrm>
            <a:off x="7216062" y="1615400"/>
            <a:ext cx="3855886" cy="83544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6"/>
                                        </p:tgtEl>
                                        <p:attrNameLst>
                                          <p:attrName>style.visibility</p:attrName>
                                        </p:attrNameLst>
                                      </p:cBhvr>
                                      <p:to>
                                        <p:strVal val="visible"/>
                                      </p:to>
                                    </p:set>
                                    <p:animEffect filter="fade" transition="in">
                                      <p:cBhvr>
                                        <p:cTn dur="1000"/>
                                        <p:tgtEl>
                                          <p:spTgt spid="10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pic>
        <p:nvPicPr>
          <p:cNvPr id="1081" name="Google Shape;1081;p87"/>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082" name="Google Shape;1082;p87"/>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083" name="Google Shape;1083;p87"/>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1084" name="Google Shape;1084;p87"/>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1085" name="Google Shape;1085;p87"/>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1086" name="Google Shape;1086;p87"/>
          <p:cNvPicPr preferRelativeResize="0"/>
          <p:nvPr/>
        </p:nvPicPr>
        <p:blipFill rotWithShape="1">
          <a:blip r:embed="rId8">
            <a:alphaModFix/>
          </a:blip>
          <a:srcRect b="0" l="0" r="0" t="0"/>
          <a:stretch/>
        </p:blipFill>
        <p:spPr>
          <a:xfrm>
            <a:off x="7162800" y="3190304"/>
            <a:ext cx="171450" cy="171450"/>
          </a:xfrm>
          <a:prstGeom prst="rect">
            <a:avLst/>
          </a:prstGeom>
          <a:noFill/>
          <a:ln>
            <a:noFill/>
          </a:ln>
        </p:spPr>
      </p:pic>
      <p:sp>
        <p:nvSpPr>
          <p:cNvPr id="1087" name="Google Shape;1087;p87"/>
          <p:cNvSpPr txBox="1"/>
          <p:nvPr/>
        </p:nvSpPr>
        <p:spPr>
          <a:xfrm>
            <a:off x="7517130" y="3085338"/>
            <a:ext cx="10044000" cy="3387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200" u="none" cap="none" strike="noStrike">
                <a:solidFill>
                  <a:srgbClr val="1B1D21"/>
                </a:solidFill>
                <a:latin typeface="Montserrat SemiBold"/>
                <a:ea typeface="Montserrat SemiBold"/>
                <a:cs typeface="Montserrat SemiBold"/>
                <a:sym typeface="Montserrat SemiBold"/>
              </a:rPr>
              <a:t>COCOAPODS INTEGRATION FOR IOS</a:t>
            </a:r>
            <a:endParaRPr sz="1500"/>
          </a:p>
        </p:txBody>
      </p:sp>
      <p:sp>
        <p:nvSpPr>
          <p:cNvPr id="1088" name="Google Shape;1088;p87"/>
          <p:cNvSpPr txBox="1"/>
          <p:nvPr/>
        </p:nvSpPr>
        <p:spPr>
          <a:xfrm>
            <a:off x="7517130" y="3542919"/>
            <a:ext cx="10044000" cy="292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900" u="none" cap="none" strike="noStrike">
                <a:solidFill>
                  <a:srgbClr val="1B1D21"/>
                </a:solidFill>
                <a:latin typeface="Manrope"/>
                <a:ea typeface="Manrope"/>
                <a:cs typeface="Manrope"/>
                <a:sym typeface="Manrope"/>
              </a:rPr>
              <a:t>Cocoapods integration for iOS caused issues, still fixing it </a:t>
            </a:r>
            <a:r>
              <a:rPr lang="en-US" sz="1900">
                <a:solidFill>
                  <a:srgbClr val="1B1D21"/>
                </a:solidFill>
                <a:latin typeface="Manrope"/>
                <a:ea typeface="Manrope"/>
                <a:cs typeface="Manrope"/>
                <a:sym typeface="Manrope"/>
              </a:rPr>
              <a:t>😜</a:t>
            </a:r>
            <a:endParaRPr sz="1500"/>
          </a:p>
        </p:txBody>
      </p:sp>
      <p:pic>
        <p:nvPicPr>
          <p:cNvPr id="1089" name="Google Shape;1089;p87"/>
          <p:cNvPicPr preferRelativeResize="0"/>
          <p:nvPr/>
        </p:nvPicPr>
        <p:blipFill rotWithShape="1">
          <a:blip r:embed="rId8">
            <a:alphaModFix/>
          </a:blip>
          <a:srcRect b="0" l="0" r="0" t="0"/>
          <a:stretch/>
        </p:blipFill>
        <p:spPr>
          <a:xfrm>
            <a:off x="7162800" y="4295584"/>
            <a:ext cx="171450" cy="171450"/>
          </a:xfrm>
          <a:prstGeom prst="rect">
            <a:avLst/>
          </a:prstGeom>
          <a:noFill/>
          <a:ln>
            <a:noFill/>
          </a:ln>
        </p:spPr>
      </p:pic>
      <p:sp>
        <p:nvSpPr>
          <p:cNvPr id="1090" name="Google Shape;1090;p87"/>
          <p:cNvSpPr txBox="1"/>
          <p:nvPr/>
        </p:nvSpPr>
        <p:spPr>
          <a:xfrm>
            <a:off x="7517130" y="4190619"/>
            <a:ext cx="10044000" cy="338700"/>
          </a:xfrm>
          <a:prstGeom prst="rect">
            <a:avLst/>
          </a:prstGeom>
          <a:noFill/>
          <a:ln>
            <a:noFill/>
          </a:ln>
        </p:spPr>
        <p:txBody>
          <a:bodyPr anchorCtr="0" anchor="t" bIns="0" lIns="0" spcFirstLastPara="1" rIns="0" wrap="square" tIns="0">
            <a:spAutoFit/>
          </a:bodyPr>
          <a:lstStyle/>
          <a:p>
            <a:pPr indent="0" lvl="0" marL="0" marR="0" rtl="0" algn="l">
              <a:lnSpc>
                <a:spcPct val="143000"/>
              </a:lnSpc>
              <a:spcBef>
                <a:spcPts val="0"/>
              </a:spcBef>
              <a:spcAft>
                <a:spcPts val="0"/>
              </a:spcAft>
              <a:buNone/>
            </a:pPr>
            <a:r>
              <a:rPr b="0" i="0" lang="en-US" sz="2200" u="none" cap="none" strike="noStrike">
                <a:solidFill>
                  <a:srgbClr val="1B1D21"/>
                </a:solidFill>
                <a:latin typeface="Montserrat SemiBold"/>
                <a:ea typeface="Montserrat SemiBold"/>
                <a:cs typeface="Montserrat SemiBold"/>
                <a:sym typeface="Montserrat SemiBold"/>
              </a:rPr>
              <a:t>MEDIAPIPE GENAI</a:t>
            </a:r>
            <a:endParaRPr sz="1500"/>
          </a:p>
        </p:txBody>
      </p:sp>
      <p:sp>
        <p:nvSpPr>
          <p:cNvPr id="1091" name="Google Shape;1091;p87"/>
          <p:cNvSpPr txBox="1"/>
          <p:nvPr/>
        </p:nvSpPr>
        <p:spPr>
          <a:xfrm>
            <a:off x="7517130" y="4648200"/>
            <a:ext cx="10044000" cy="731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0" i="0" lang="en-US" sz="1900" u="none" cap="none" strike="noStrike">
                <a:solidFill>
                  <a:srgbClr val="1B1D21"/>
                </a:solidFill>
                <a:latin typeface="Manrope"/>
                <a:ea typeface="Manrope"/>
                <a:cs typeface="Manrope"/>
                <a:sym typeface="Manrope"/>
              </a:rPr>
              <a:t>MediaPipe GenAI </a:t>
            </a:r>
            <a:r>
              <a:rPr lang="en-US" sz="1900">
                <a:solidFill>
                  <a:srgbClr val="1B1D21"/>
                </a:solidFill>
                <a:latin typeface="Manrope"/>
                <a:ea typeface="Manrope"/>
                <a:cs typeface="Manrope"/>
                <a:sym typeface="Manrope"/>
              </a:rPr>
              <a:t>supports Android, iOS and Web, however integrating it with KMP is challenging</a:t>
            </a:r>
            <a:endParaRPr sz="1500"/>
          </a:p>
        </p:txBody>
      </p:sp>
      <p:pic>
        <p:nvPicPr>
          <p:cNvPr id="1092" name="Google Shape;1092;p87"/>
          <p:cNvPicPr preferRelativeResize="0"/>
          <p:nvPr/>
        </p:nvPicPr>
        <p:blipFill rotWithShape="1">
          <a:blip r:embed="rId9">
            <a:alphaModFix/>
          </a:blip>
          <a:srcRect b="0" l="0" r="0" t="0"/>
          <a:stretch/>
        </p:blipFill>
        <p:spPr>
          <a:xfrm>
            <a:off x="0" y="6507605"/>
            <a:ext cx="2939171" cy="3779395"/>
          </a:xfrm>
          <a:prstGeom prst="rect">
            <a:avLst/>
          </a:prstGeom>
          <a:noFill/>
          <a:ln>
            <a:noFill/>
          </a:ln>
        </p:spPr>
      </p:pic>
      <p:sp>
        <p:nvSpPr>
          <p:cNvPr id="1093" name="Google Shape;1093;p87"/>
          <p:cNvSpPr txBox="1"/>
          <p:nvPr/>
        </p:nvSpPr>
        <p:spPr>
          <a:xfrm>
            <a:off x="800100" y="727138"/>
            <a:ext cx="4795838" cy="1333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200" u="none" cap="none" strike="noStrike">
                <a:solidFill>
                  <a:srgbClr val="FFFFFF"/>
                </a:solidFill>
                <a:latin typeface="Montserrat Black"/>
                <a:ea typeface="Montserrat Black"/>
                <a:cs typeface="Montserrat Black"/>
                <a:sym typeface="Montserrat Black"/>
              </a:rPr>
              <a:t>CHALLENGES FACED</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pic>
        <p:nvPicPr>
          <p:cNvPr id="1098" name="Google Shape;1098;p88"/>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099" name="Google Shape;1099;p88"/>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100" name="Google Shape;1100;p88"/>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1101" name="Google Shape;1101;p88"/>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1102" name="Google Shape;1102;p88"/>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1103" name="Google Shape;1103;p88"/>
          <p:cNvPicPr preferRelativeResize="0"/>
          <p:nvPr/>
        </p:nvPicPr>
        <p:blipFill rotWithShape="1">
          <a:blip r:embed="rId8">
            <a:alphaModFix/>
          </a:blip>
          <a:srcRect b="0" l="0" r="0" t="0"/>
          <a:stretch/>
        </p:blipFill>
        <p:spPr>
          <a:xfrm>
            <a:off x="7162800" y="3958971"/>
            <a:ext cx="171450" cy="171450"/>
          </a:xfrm>
          <a:prstGeom prst="rect">
            <a:avLst/>
          </a:prstGeom>
          <a:noFill/>
          <a:ln>
            <a:noFill/>
          </a:ln>
        </p:spPr>
      </p:pic>
      <p:sp>
        <p:nvSpPr>
          <p:cNvPr id="1104" name="Google Shape;1104;p88"/>
          <p:cNvSpPr txBox="1"/>
          <p:nvPr/>
        </p:nvSpPr>
        <p:spPr>
          <a:xfrm>
            <a:off x="7517130" y="3854196"/>
            <a:ext cx="10044000" cy="384900"/>
          </a:xfrm>
          <a:prstGeom prst="rect">
            <a:avLst/>
          </a:prstGeom>
          <a:noFill/>
          <a:ln>
            <a:noFill/>
          </a:ln>
        </p:spPr>
        <p:txBody>
          <a:bodyPr anchorCtr="0" anchor="t" bIns="0" lIns="0" spcFirstLastPara="1" rIns="0" wrap="square" tIns="0">
            <a:spAutoFit/>
          </a:bodyPr>
          <a:lstStyle/>
          <a:p>
            <a:pPr indent="0" lvl="0" marL="0" marR="0" rtl="0" algn="l">
              <a:lnSpc>
                <a:spcPct val="156000"/>
              </a:lnSpc>
              <a:spcBef>
                <a:spcPts val="0"/>
              </a:spcBef>
              <a:spcAft>
                <a:spcPts val="0"/>
              </a:spcAft>
              <a:buNone/>
            </a:pPr>
            <a:r>
              <a:rPr lang="en-US" sz="2500">
                <a:solidFill>
                  <a:srgbClr val="1B1D21"/>
                </a:solidFill>
                <a:latin typeface="Manrope"/>
                <a:ea typeface="Manrope"/>
                <a:cs typeface="Manrope"/>
                <a:sym typeface="Manrope"/>
              </a:rPr>
              <a:t>It’s easy to integrate GenAI with your KMP apps</a:t>
            </a:r>
            <a:endParaRPr sz="2500"/>
          </a:p>
        </p:txBody>
      </p:sp>
      <p:pic>
        <p:nvPicPr>
          <p:cNvPr id="1105" name="Google Shape;1105;p88"/>
          <p:cNvPicPr preferRelativeResize="0"/>
          <p:nvPr/>
        </p:nvPicPr>
        <p:blipFill rotWithShape="1">
          <a:blip r:embed="rId8">
            <a:alphaModFix/>
          </a:blip>
          <a:srcRect b="0" l="0" r="0" t="0"/>
          <a:stretch/>
        </p:blipFill>
        <p:spPr>
          <a:xfrm>
            <a:off x="7162800" y="5213223"/>
            <a:ext cx="171450" cy="171450"/>
          </a:xfrm>
          <a:prstGeom prst="rect">
            <a:avLst/>
          </a:prstGeom>
          <a:noFill/>
          <a:ln>
            <a:noFill/>
          </a:ln>
        </p:spPr>
      </p:pic>
      <p:sp>
        <p:nvSpPr>
          <p:cNvPr id="1106" name="Google Shape;1106;p88"/>
          <p:cNvSpPr txBox="1"/>
          <p:nvPr/>
        </p:nvSpPr>
        <p:spPr>
          <a:xfrm>
            <a:off x="7517125" y="5108450"/>
            <a:ext cx="10531800" cy="384900"/>
          </a:xfrm>
          <a:prstGeom prst="rect">
            <a:avLst/>
          </a:prstGeom>
          <a:noFill/>
          <a:ln>
            <a:noFill/>
          </a:ln>
        </p:spPr>
        <p:txBody>
          <a:bodyPr anchorCtr="0" anchor="t" bIns="0" lIns="0" spcFirstLastPara="1" rIns="0" wrap="square" tIns="0">
            <a:spAutoFit/>
          </a:bodyPr>
          <a:lstStyle/>
          <a:p>
            <a:pPr indent="0" lvl="0" marL="0" marR="0" rtl="0" algn="l">
              <a:lnSpc>
                <a:spcPct val="156000"/>
              </a:lnSpc>
              <a:spcBef>
                <a:spcPts val="0"/>
              </a:spcBef>
              <a:spcAft>
                <a:spcPts val="0"/>
              </a:spcAft>
              <a:buNone/>
            </a:pPr>
            <a:r>
              <a:rPr lang="en-US" sz="2500">
                <a:solidFill>
                  <a:srgbClr val="1B1D21"/>
                </a:solidFill>
                <a:latin typeface="Manrope"/>
                <a:ea typeface="Manrope"/>
                <a:cs typeface="Manrope"/>
                <a:sym typeface="Manrope"/>
              </a:rPr>
              <a:t>LLM Interference</a:t>
            </a:r>
            <a:r>
              <a:rPr b="0" i="0" lang="en-US" sz="2500" u="none" cap="none" strike="noStrike">
                <a:solidFill>
                  <a:srgbClr val="1B1D21"/>
                </a:solidFill>
                <a:latin typeface="Manrope"/>
                <a:ea typeface="Manrope"/>
                <a:cs typeface="Manrope"/>
                <a:sym typeface="Manrope"/>
              </a:rPr>
              <a:t> </a:t>
            </a:r>
            <a:r>
              <a:rPr lang="en-US" sz="2500">
                <a:solidFill>
                  <a:srgbClr val="1B1D21"/>
                </a:solidFill>
                <a:latin typeface="Manrope"/>
                <a:ea typeface="Manrope"/>
                <a:cs typeface="Manrope"/>
                <a:sym typeface="Manrope"/>
              </a:rPr>
              <a:t>/ MediaPipe</a:t>
            </a:r>
            <a:r>
              <a:rPr b="0" i="0" lang="en-US" sz="2500" u="none" cap="none" strike="noStrike">
                <a:solidFill>
                  <a:srgbClr val="1B1D21"/>
                </a:solidFill>
                <a:latin typeface="Manrope"/>
                <a:ea typeface="Manrope"/>
                <a:cs typeface="Manrope"/>
                <a:sym typeface="Manrope"/>
              </a:rPr>
              <a:t> works </a:t>
            </a:r>
            <a:r>
              <a:rPr lang="en-US" sz="2500">
                <a:solidFill>
                  <a:srgbClr val="1B1D21"/>
                </a:solidFill>
                <a:latin typeface="Manrope"/>
                <a:ea typeface="Manrope"/>
                <a:cs typeface="Manrope"/>
                <a:sym typeface="Manrope"/>
              </a:rPr>
              <a:t>but its’ not for most of the usecases</a:t>
            </a:r>
            <a:endParaRPr sz="2500"/>
          </a:p>
        </p:txBody>
      </p:sp>
      <p:pic>
        <p:nvPicPr>
          <p:cNvPr id="1107" name="Google Shape;1107;p88"/>
          <p:cNvPicPr preferRelativeResize="0"/>
          <p:nvPr/>
        </p:nvPicPr>
        <p:blipFill rotWithShape="1">
          <a:blip r:embed="rId8">
            <a:alphaModFix/>
          </a:blip>
          <a:srcRect b="0" l="0" r="0" t="0"/>
          <a:stretch/>
        </p:blipFill>
        <p:spPr>
          <a:xfrm>
            <a:off x="7162800" y="6619875"/>
            <a:ext cx="171450" cy="171450"/>
          </a:xfrm>
          <a:prstGeom prst="rect">
            <a:avLst/>
          </a:prstGeom>
          <a:noFill/>
          <a:ln>
            <a:noFill/>
          </a:ln>
        </p:spPr>
      </p:pic>
      <p:sp>
        <p:nvSpPr>
          <p:cNvPr id="1108" name="Google Shape;1108;p88"/>
          <p:cNvSpPr txBox="1"/>
          <p:nvPr/>
        </p:nvSpPr>
        <p:spPr>
          <a:xfrm>
            <a:off x="7517130" y="6515100"/>
            <a:ext cx="10044000" cy="384900"/>
          </a:xfrm>
          <a:prstGeom prst="rect">
            <a:avLst/>
          </a:prstGeom>
          <a:noFill/>
          <a:ln>
            <a:noFill/>
          </a:ln>
        </p:spPr>
        <p:txBody>
          <a:bodyPr anchorCtr="0" anchor="t" bIns="0" lIns="0" spcFirstLastPara="1" rIns="0" wrap="square" tIns="0">
            <a:spAutoFit/>
          </a:bodyPr>
          <a:lstStyle/>
          <a:p>
            <a:pPr indent="0" lvl="0" marL="0" marR="0" rtl="0" algn="l">
              <a:lnSpc>
                <a:spcPct val="156000"/>
              </a:lnSpc>
              <a:spcBef>
                <a:spcPts val="0"/>
              </a:spcBef>
              <a:spcAft>
                <a:spcPts val="0"/>
              </a:spcAft>
              <a:buNone/>
            </a:pPr>
            <a:r>
              <a:rPr b="0" i="0" lang="en-US" sz="2500" u="none" cap="none" strike="noStrike">
                <a:solidFill>
                  <a:srgbClr val="1B1D21"/>
                </a:solidFill>
                <a:latin typeface="Manrope"/>
                <a:ea typeface="Manrope"/>
                <a:cs typeface="Manrope"/>
                <a:sym typeface="Manrope"/>
              </a:rPr>
              <a:t>Code reusability across platforms with </a:t>
            </a:r>
            <a:r>
              <a:rPr lang="en-US" sz="2500">
                <a:solidFill>
                  <a:srgbClr val="1B1D21"/>
                </a:solidFill>
                <a:latin typeface="Manrope"/>
                <a:ea typeface="Manrope"/>
                <a:cs typeface="Manrope"/>
                <a:sym typeface="Manrope"/>
              </a:rPr>
              <a:t>KMP</a:t>
            </a:r>
            <a:endParaRPr sz="2500"/>
          </a:p>
        </p:txBody>
      </p:sp>
      <p:pic>
        <p:nvPicPr>
          <p:cNvPr id="1109" name="Google Shape;1109;p88"/>
          <p:cNvPicPr preferRelativeResize="0"/>
          <p:nvPr/>
        </p:nvPicPr>
        <p:blipFill rotWithShape="1">
          <a:blip r:embed="rId9">
            <a:alphaModFix/>
          </a:blip>
          <a:srcRect b="0" l="0" r="0" t="0"/>
          <a:stretch/>
        </p:blipFill>
        <p:spPr>
          <a:xfrm>
            <a:off x="0" y="6507605"/>
            <a:ext cx="2939171" cy="3779395"/>
          </a:xfrm>
          <a:prstGeom prst="rect">
            <a:avLst/>
          </a:prstGeom>
          <a:noFill/>
          <a:ln>
            <a:noFill/>
          </a:ln>
        </p:spPr>
      </p:pic>
      <p:sp>
        <p:nvSpPr>
          <p:cNvPr id="1110" name="Google Shape;1110;p88"/>
          <p:cNvSpPr txBox="1"/>
          <p:nvPr/>
        </p:nvSpPr>
        <p:spPr>
          <a:xfrm>
            <a:off x="800100" y="733425"/>
            <a:ext cx="52230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200" u="none" cap="none" strike="noStrike">
                <a:solidFill>
                  <a:srgbClr val="FFFFFF"/>
                </a:solidFill>
                <a:latin typeface="Montserrat Black"/>
                <a:ea typeface="Montserrat Black"/>
                <a:cs typeface="Montserrat Black"/>
                <a:sym typeface="Montserrat Black"/>
              </a:rPr>
              <a:t>KEY </a:t>
            </a:r>
            <a:r>
              <a:rPr lang="en-US" sz="4200">
                <a:solidFill>
                  <a:srgbClr val="FFFFFF"/>
                </a:solidFill>
                <a:latin typeface="Montserrat Black"/>
                <a:ea typeface="Montserrat Black"/>
                <a:cs typeface="Montserrat Black"/>
                <a:sym typeface="Montserrat Black"/>
              </a:rPr>
              <a:t>TAKEAWAYS</a:t>
            </a:r>
            <a:endParaRPr/>
          </a:p>
        </p:txBody>
      </p:sp>
      <p:pic>
        <p:nvPicPr>
          <p:cNvPr id="1111" name="Google Shape;1111;p88"/>
          <p:cNvPicPr preferRelativeResize="0"/>
          <p:nvPr/>
        </p:nvPicPr>
        <p:blipFill rotWithShape="1">
          <a:blip r:embed="rId8">
            <a:alphaModFix/>
          </a:blip>
          <a:srcRect b="0" l="0" r="0" t="0"/>
          <a:stretch/>
        </p:blipFill>
        <p:spPr>
          <a:xfrm>
            <a:off x="7162800" y="5975223"/>
            <a:ext cx="171450" cy="171450"/>
          </a:xfrm>
          <a:prstGeom prst="rect">
            <a:avLst/>
          </a:prstGeom>
          <a:noFill/>
          <a:ln>
            <a:noFill/>
          </a:ln>
        </p:spPr>
      </p:pic>
      <p:sp>
        <p:nvSpPr>
          <p:cNvPr id="1112" name="Google Shape;1112;p88"/>
          <p:cNvSpPr txBox="1"/>
          <p:nvPr/>
        </p:nvSpPr>
        <p:spPr>
          <a:xfrm>
            <a:off x="7517130" y="5870448"/>
            <a:ext cx="10044000" cy="384900"/>
          </a:xfrm>
          <a:prstGeom prst="rect">
            <a:avLst/>
          </a:prstGeom>
          <a:noFill/>
          <a:ln>
            <a:noFill/>
          </a:ln>
        </p:spPr>
        <p:txBody>
          <a:bodyPr anchorCtr="0" anchor="t" bIns="0" lIns="0" spcFirstLastPara="1" rIns="0" wrap="square" tIns="0">
            <a:spAutoFit/>
          </a:bodyPr>
          <a:lstStyle/>
          <a:p>
            <a:pPr indent="0" lvl="0" marL="0" marR="0" rtl="0" algn="l">
              <a:lnSpc>
                <a:spcPct val="156000"/>
              </a:lnSpc>
              <a:spcBef>
                <a:spcPts val="0"/>
              </a:spcBef>
              <a:spcAft>
                <a:spcPts val="0"/>
              </a:spcAft>
              <a:buNone/>
            </a:pPr>
            <a:r>
              <a:rPr lang="en-US" sz="2500">
                <a:solidFill>
                  <a:srgbClr val="1B1D21"/>
                </a:solidFill>
                <a:latin typeface="Manrope"/>
                <a:ea typeface="Manrope"/>
                <a:cs typeface="Manrope"/>
                <a:sym typeface="Manrope"/>
              </a:rPr>
              <a:t>Gemini Nano can be a game changer</a:t>
            </a:r>
            <a:endParaRPr sz="2500"/>
          </a:p>
        </p:txBody>
      </p:sp>
      <p:pic>
        <p:nvPicPr>
          <p:cNvPr id="1113" name="Google Shape;1113;p88"/>
          <p:cNvPicPr preferRelativeResize="0"/>
          <p:nvPr/>
        </p:nvPicPr>
        <p:blipFill rotWithShape="1">
          <a:blip r:embed="rId8">
            <a:alphaModFix/>
          </a:blip>
          <a:srcRect b="0" l="0" r="0" t="0"/>
          <a:stretch/>
        </p:blipFill>
        <p:spPr>
          <a:xfrm>
            <a:off x="7162800" y="4551811"/>
            <a:ext cx="171450" cy="171450"/>
          </a:xfrm>
          <a:prstGeom prst="rect">
            <a:avLst/>
          </a:prstGeom>
          <a:noFill/>
          <a:ln>
            <a:noFill/>
          </a:ln>
        </p:spPr>
      </p:pic>
      <p:sp>
        <p:nvSpPr>
          <p:cNvPr id="1114" name="Google Shape;1114;p88"/>
          <p:cNvSpPr txBox="1"/>
          <p:nvPr/>
        </p:nvSpPr>
        <p:spPr>
          <a:xfrm>
            <a:off x="7517130" y="4447036"/>
            <a:ext cx="10044000" cy="384900"/>
          </a:xfrm>
          <a:prstGeom prst="rect">
            <a:avLst/>
          </a:prstGeom>
          <a:noFill/>
          <a:ln>
            <a:noFill/>
          </a:ln>
        </p:spPr>
        <p:txBody>
          <a:bodyPr anchorCtr="0" anchor="t" bIns="0" lIns="0" spcFirstLastPara="1" rIns="0" wrap="square" tIns="0">
            <a:spAutoFit/>
          </a:bodyPr>
          <a:lstStyle/>
          <a:p>
            <a:pPr indent="0" lvl="0" marL="0" marR="0" rtl="0" algn="l">
              <a:lnSpc>
                <a:spcPct val="156000"/>
              </a:lnSpc>
              <a:spcBef>
                <a:spcPts val="0"/>
              </a:spcBef>
              <a:spcAft>
                <a:spcPts val="0"/>
              </a:spcAft>
              <a:buNone/>
            </a:pPr>
            <a:r>
              <a:rPr lang="en-US" sz="2500">
                <a:solidFill>
                  <a:srgbClr val="1B1D21"/>
                </a:solidFill>
                <a:latin typeface="Manrope"/>
                <a:ea typeface="Manrope"/>
                <a:cs typeface="Manrope"/>
                <a:sym typeface="Manrope"/>
              </a:rPr>
              <a:t>Vertex AI makes it even easier</a:t>
            </a:r>
            <a:endParaRPr sz="25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pic>
        <p:nvPicPr>
          <p:cNvPr id="1119" name="Google Shape;1119;p89"/>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120" name="Google Shape;1120;p89"/>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121" name="Google Shape;1121;p89"/>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1122" name="Google Shape;1122;p89"/>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1123" name="Google Shape;1123;p89"/>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1124" name="Google Shape;1124;p89"/>
          <p:cNvPicPr preferRelativeResize="0"/>
          <p:nvPr/>
        </p:nvPicPr>
        <p:blipFill rotWithShape="1">
          <a:blip r:embed="rId8">
            <a:alphaModFix/>
          </a:blip>
          <a:srcRect b="0" l="0" r="0" t="0"/>
          <a:stretch/>
        </p:blipFill>
        <p:spPr>
          <a:xfrm>
            <a:off x="7162800" y="6619875"/>
            <a:ext cx="171450" cy="171450"/>
          </a:xfrm>
          <a:prstGeom prst="rect">
            <a:avLst/>
          </a:prstGeom>
          <a:noFill/>
          <a:ln>
            <a:noFill/>
          </a:ln>
        </p:spPr>
      </p:pic>
      <p:sp>
        <p:nvSpPr>
          <p:cNvPr id="1125" name="Google Shape;1125;p89"/>
          <p:cNvSpPr txBox="1"/>
          <p:nvPr/>
        </p:nvSpPr>
        <p:spPr>
          <a:xfrm>
            <a:off x="7517130" y="6438900"/>
            <a:ext cx="10044000" cy="400200"/>
          </a:xfrm>
          <a:prstGeom prst="rect">
            <a:avLst/>
          </a:prstGeom>
          <a:noFill/>
          <a:ln>
            <a:noFill/>
          </a:ln>
        </p:spPr>
        <p:txBody>
          <a:bodyPr anchorCtr="0" anchor="t" bIns="0" lIns="0" spcFirstLastPara="1" rIns="0" wrap="square" tIns="0">
            <a:spAutoFit/>
          </a:bodyPr>
          <a:lstStyle/>
          <a:p>
            <a:pPr indent="0" lvl="0" marL="0" marR="0" rtl="0" algn="l">
              <a:lnSpc>
                <a:spcPct val="156000"/>
              </a:lnSpc>
              <a:spcBef>
                <a:spcPts val="0"/>
              </a:spcBef>
              <a:spcAft>
                <a:spcPts val="0"/>
              </a:spcAft>
              <a:buNone/>
            </a:pPr>
            <a:r>
              <a:rPr lang="en-US" sz="2600">
                <a:solidFill>
                  <a:srgbClr val="1B1D21"/>
                </a:solidFill>
                <a:latin typeface="Manrope"/>
                <a:ea typeface="Manrope"/>
                <a:cs typeface="Manrope"/>
                <a:sym typeface="Manrope"/>
              </a:rPr>
              <a:t>This project was written using AI Code Generation</a:t>
            </a:r>
            <a:endParaRPr sz="2600"/>
          </a:p>
        </p:txBody>
      </p:sp>
      <p:pic>
        <p:nvPicPr>
          <p:cNvPr id="1126" name="Google Shape;1126;p89"/>
          <p:cNvPicPr preferRelativeResize="0"/>
          <p:nvPr/>
        </p:nvPicPr>
        <p:blipFill rotWithShape="1">
          <a:blip r:embed="rId9">
            <a:alphaModFix/>
          </a:blip>
          <a:srcRect b="0" l="0" r="0" t="0"/>
          <a:stretch/>
        </p:blipFill>
        <p:spPr>
          <a:xfrm>
            <a:off x="0" y="6507605"/>
            <a:ext cx="2939171" cy="3779395"/>
          </a:xfrm>
          <a:prstGeom prst="rect">
            <a:avLst/>
          </a:prstGeom>
          <a:noFill/>
          <a:ln>
            <a:noFill/>
          </a:ln>
        </p:spPr>
      </p:pic>
      <p:sp>
        <p:nvSpPr>
          <p:cNvPr id="1127" name="Google Shape;1127;p89"/>
          <p:cNvSpPr txBox="1"/>
          <p:nvPr/>
        </p:nvSpPr>
        <p:spPr>
          <a:xfrm>
            <a:off x="800100" y="733425"/>
            <a:ext cx="52230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0" i="0" lang="en-US" sz="4200" u="none" cap="none" strike="noStrike">
                <a:solidFill>
                  <a:srgbClr val="FFFFFF"/>
                </a:solidFill>
                <a:latin typeface="Montserrat Black"/>
                <a:ea typeface="Montserrat Black"/>
                <a:cs typeface="Montserrat Black"/>
                <a:sym typeface="Montserrat Black"/>
              </a:rPr>
              <a:t>KEY </a:t>
            </a:r>
            <a:r>
              <a:rPr lang="en-US" sz="4200">
                <a:solidFill>
                  <a:srgbClr val="FFFFFF"/>
                </a:solidFill>
                <a:latin typeface="Montserrat Black"/>
                <a:ea typeface="Montserrat Black"/>
                <a:cs typeface="Montserrat Black"/>
                <a:sym typeface="Montserrat Black"/>
              </a:rPr>
              <a:t>TAKEAWAYS</a:t>
            </a:r>
            <a:endParaRPr/>
          </a:p>
        </p:txBody>
      </p:sp>
      <p:sp>
        <p:nvSpPr>
          <p:cNvPr id="1128" name="Google Shape;1128;p89"/>
          <p:cNvSpPr txBox="1"/>
          <p:nvPr/>
        </p:nvSpPr>
        <p:spPr>
          <a:xfrm>
            <a:off x="7162805" y="2646171"/>
            <a:ext cx="10044000" cy="708000"/>
          </a:xfrm>
          <a:prstGeom prst="rect">
            <a:avLst/>
          </a:prstGeom>
          <a:noFill/>
          <a:ln>
            <a:noFill/>
          </a:ln>
        </p:spPr>
        <p:txBody>
          <a:bodyPr anchorCtr="0" anchor="t" bIns="0" lIns="0" spcFirstLastPara="1" rIns="0" wrap="square" tIns="0">
            <a:spAutoFit/>
          </a:bodyPr>
          <a:lstStyle/>
          <a:p>
            <a:pPr indent="0" lvl="0" marL="0" marR="0" rtl="0" algn="l">
              <a:lnSpc>
                <a:spcPct val="156000"/>
              </a:lnSpc>
              <a:spcBef>
                <a:spcPts val="0"/>
              </a:spcBef>
              <a:spcAft>
                <a:spcPts val="0"/>
              </a:spcAft>
              <a:buNone/>
            </a:pPr>
            <a:r>
              <a:rPr lang="en-US" sz="4600">
                <a:solidFill>
                  <a:srgbClr val="1B1D21"/>
                </a:solidFill>
                <a:latin typeface="Manrope"/>
                <a:ea typeface="Manrope"/>
                <a:cs typeface="Manrope"/>
                <a:sym typeface="Manrope"/>
              </a:rPr>
              <a:t>https://github.com/RivuChk/GolpoAI</a:t>
            </a:r>
            <a:endParaRPr sz="3900"/>
          </a:p>
        </p:txBody>
      </p:sp>
      <p:sp>
        <p:nvSpPr>
          <p:cNvPr id="1129" name="Google Shape;1129;p89"/>
          <p:cNvSpPr txBox="1"/>
          <p:nvPr/>
        </p:nvSpPr>
        <p:spPr>
          <a:xfrm>
            <a:off x="7517125" y="7013258"/>
            <a:ext cx="10044000" cy="2925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1900">
                <a:solidFill>
                  <a:srgbClr val="1B1D21"/>
                </a:solidFill>
                <a:latin typeface="Manrope"/>
                <a:ea typeface="Manrope"/>
                <a:cs typeface="Manrope"/>
                <a:sym typeface="Manrope"/>
              </a:rPr>
              <a:t>With architectural guidance and fixes and making stuff right by me 😜</a:t>
            </a:r>
            <a:endParaRPr sz="15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pic>
        <p:nvPicPr>
          <p:cNvPr id="1134" name="Google Shape;1134;p90"/>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135" name="Google Shape;1135;p90"/>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136" name="Google Shape;1136;p90"/>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1137" name="Google Shape;1137;p90"/>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1138" name="Google Shape;1138;p90"/>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1139" name="Google Shape;1139;p90"/>
          <p:cNvPicPr preferRelativeResize="0"/>
          <p:nvPr/>
        </p:nvPicPr>
        <p:blipFill rotWithShape="1">
          <a:blip r:embed="rId8">
            <a:alphaModFix/>
          </a:blip>
          <a:srcRect b="0" l="0" r="0" t="0"/>
          <a:stretch/>
        </p:blipFill>
        <p:spPr>
          <a:xfrm>
            <a:off x="7162800" y="3864596"/>
            <a:ext cx="171450" cy="171450"/>
          </a:xfrm>
          <a:prstGeom prst="rect">
            <a:avLst/>
          </a:prstGeom>
          <a:noFill/>
          <a:ln>
            <a:noFill/>
          </a:ln>
        </p:spPr>
      </p:pic>
      <p:sp>
        <p:nvSpPr>
          <p:cNvPr id="1140" name="Google Shape;1140;p90"/>
          <p:cNvSpPr txBox="1"/>
          <p:nvPr/>
        </p:nvSpPr>
        <p:spPr>
          <a:xfrm>
            <a:off x="7517130" y="3836021"/>
            <a:ext cx="10044000" cy="354000"/>
          </a:xfrm>
          <a:prstGeom prst="rect">
            <a:avLst/>
          </a:prstGeom>
          <a:noFill/>
          <a:ln>
            <a:noFill/>
          </a:ln>
        </p:spPr>
        <p:txBody>
          <a:bodyPr anchorCtr="0" anchor="t" bIns="0" lIns="0" spcFirstLastPara="1" rIns="0" wrap="square" tIns="0">
            <a:spAutoFit/>
          </a:bodyPr>
          <a:lstStyle/>
          <a:p>
            <a:pPr indent="0" lvl="0" marL="0" marR="0" rtl="0" algn="l">
              <a:lnSpc>
                <a:spcPct val="156000"/>
              </a:lnSpc>
              <a:spcBef>
                <a:spcPts val="0"/>
              </a:spcBef>
              <a:spcAft>
                <a:spcPts val="0"/>
              </a:spcAft>
              <a:buNone/>
            </a:pPr>
            <a:r>
              <a:rPr lang="en-US" sz="2300">
                <a:solidFill>
                  <a:srgbClr val="1B1D21"/>
                </a:solidFill>
                <a:latin typeface="Manrope"/>
                <a:ea typeface="Manrope"/>
                <a:cs typeface="Manrope"/>
                <a:sym typeface="Manrope"/>
              </a:rPr>
              <a:t>https://github.com/RivuChk/GolpoAI</a:t>
            </a:r>
            <a:endParaRPr sz="1600"/>
          </a:p>
        </p:txBody>
      </p:sp>
      <p:pic>
        <p:nvPicPr>
          <p:cNvPr id="1141" name="Google Shape;1141;p90"/>
          <p:cNvPicPr preferRelativeResize="0"/>
          <p:nvPr/>
        </p:nvPicPr>
        <p:blipFill rotWithShape="1">
          <a:blip r:embed="rId8">
            <a:alphaModFix/>
          </a:blip>
          <a:srcRect b="0" l="0" r="0" t="0"/>
          <a:stretch/>
        </p:blipFill>
        <p:spPr>
          <a:xfrm>
            <a:off x="7162800" y="4585448"/>
            <a:ext cx="171450" cy="171450"/>
          </a:xfrm>
          <a:prstGeom prst="rect">
            <a:avLst/>
          </a:prstGeom>
          <a:noFill/>
          <a:ln>
            <a:noFill/>
          </a:ln>
        </p:spPr>
      </p:pic>
      <p:sp>
        <p:nvSpPr>
          <p:cNvPr id="1142" name="Google Shape;1142;p90"/>
          <p:cNvSpPr txBox="1"/>
          <p:nvPr/>
        </p:nvSpPr>
        <p:spPr>
          <a:xfrm>
            <a:off x="7517130" y="4556873"/>
            <a:ext cx="10044000" cy="354000"/>
          </a:xfrm>
          <a:prstGeom prst="rect">
            <a:avLst/>
          </a:prstGeom>
          <a:noFill/>
          <a:ln>
            <a:noFill/>
          </a:ln>
        </p:spPr>
        <p:txBody>
          <a:bodyPr anchorCtr="0" anchor="t" bIns="0" lIns="0" spcFirstLastPara="1" rIns="0" wrap="square" tIns="0">
            <a:spAutoFit/>
          </a:bodyPr>
          <a:lstStyle/>
          <a:p>
            <a:pPr indent="0" lvl="0" marL="0" marR="0" rtl="0" algn="l">
              <a:lnSpc>
                <a:spcPct val="156000"/>
              </a:lnSpc>
              <a:spcBef>
                <a:spcPts val="0"/>
              </a:spcBef>
              <a:spcAft>
                <a:spcPts val="0"/>
              </a:spcAft>
              <a:buNone/>
            </a:pPr>
            <a:r>
              <a:rPr lang="en-US" sz="2300">
                <a:solidFill>
                  <a:srgbClr val="1B1D21"/>
                </a:solidFill>
                <a:latin typeface="Manrope"/>
                <a:ea typeface="Manrope"/>
                <a:cs typeface="Manrope"/>
                <a:sym typeface="Manrope"/>
              </a:rPr>
              <a:t>https://github.com/PatilShreyas/generative-ai-kmp</a:t>
            </a:r>
            <a:endParaRPr sz="1600"/>
          </a:p>
        </p:txBody>
      </p:sp>
      <p:pic>
        <p:nvPicPr>
          <p:cNvPr id="1143" name="Google Shape;1143;p90"/>
          <p:cNvPicPr preferRelativeResize="0"/>
          <p:nvPr/>
        </p:nvPicPr>
        <p:blipFill rotWithShape="1">
          <a:blip r:embed="rId9">
            <a:alphaModFix/>
          </a:blip>
          <a:srcRect b="0" l="0" r="0" t="0"/>
          <a:stretch/>
        </p:blipFill>
        <p:spPr>
          <a:xfrm>
            <a:off x="0" y="6507605"/>
            <a:ext cx="2939171" cy="3779395"/>
          </a:xfrm>
          <a:prstGeom prst="rect">
            <a:avLst/>
          </a:prstGeom>
          <a:noFill/>
          <a:ln>
            <a:noFill/>
          </a:ln>
        </p:spPr>
      </p:pic>
      <p:sp>
        <p:nvSpPr>
          <p:cNvPr id="1144" name="Google Shape;1144;p90"/>
          <p:cNvSpPr txBox="1"/>
          <p:nvPr/>
        </p:nvSpPr>
        <p:spPr>
          <a:xfrm>
            <a:off x="800100" y="733425"/>
            <a:ext cx="52230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RESOURCES</a:t>
            </a:r>
            <a:endParaRPr/>
          </a:p>
        </p:txBody>
      </p:sp>
      <p:pic>
        <p:nvPicPr>
          <p:cNvPr id="1145" name="Google Shape;1145;p90"/>
          <p:cNvPicPr preferRelativeResize="0"/>
          <p:nvPr/>
        </p:nvPicPr>
        <p:blipFill rotWithShape="1">
          <a:blip r:embed="rId8">
            <a:alphaModFix/>
          </a:blip>
          <a:srcRect b="0" l="0" r="0" t="0"/>
          <a:stretch/>
        </p:blipFill>
        <p:spPr>
          <a:xfrm>
            <a:off x="7162800" y="5173190"/>
            <a:ext cx="171450" cy="171450"/>
          </a:xfrm>
          <a:prstGeom prst="rect">
            <a:avLst/>
          </a:prstGeom>
          <a:noFill/>
          <a:ln>
            <a:noFill/>
          </a:ln>
        </p:spPr>
      </p:pic>
      <p:sp>
        <p:nvSpPr>
          <p:cNvPr id="1146" name="Google Shape;1146;p90"/>
          <p:cNvSpPr txBox="1"/>
          <p:nvPr/>
        </p:nvSpPr>
        <p:spPr>
          <a:xfrm>
            <a:off x="7517130" y="5144615"/>
            <a:ext cx="10044000" cy="354000"/>
          </a:xfrm>
          <a:prstGeom prst="rect">
            <a:avLst/>
          </a:prstGeom>
          <a:noFill/>
          <a:ln>
            <a:noFill/>
          </a:ln>
        </p:spPr>
        <p:txBody>
          <a:bodyPr anchorCtr="0" anchor="t" bIns="0" lIns="0" spcFirstLastPara="1" rIns="0" wrap="square" tIns="0">
            <a:spAutoFit/>
          </a:bodyPr>
          <a:lstStyle/>
          <a:p>
            <a:pPr indent="0" lvl="0" marL="0" marR="0" rtl="0" algn="l">
              <a:lnSpc>
                <a:spcPct val="156000"/>
              </a:lnSpc>
              <a:spcBef>
                <a:spcPts val="0"/>
              </a:spcBef>
              <a:spcAft>
                <a:spcPts val="0"/>
              </a:spcAft>
              <a:buNone/>
            </a:pPr>
            <a:r>
              <a:rPr lang="en-US" sz="2300">
                <a:solidFill>
                  <a:srgbClr val="1B1D21"/>
                </a:solidFill>
                <a:latin typeface="Manrope"/>
                <a:ea typeface="Manrope"/>
                <a:cs typeface="Manrope"/>
                <a:sym typeface="Manrope"/>
              </a:rPr>
              <a:t>https://github.com/mayurmadnani/MicroFables</a:t>
            </a:r>
            <a:endParaRPr sz="1600"/>
          </a:p>
        </p:txBody>
      </p:sp>
      <p:pic>
        <p:nvPicPr>
          <p:cNvPr id="1147" name="Google Shape;1147;p90"/>
          <p:cNvPicPr preferRelativeResize="0"/>
          <p:nvPr/>
        </p:nvPicPr>
        <p:blipFill rotWithShape="1">
          <a:blip r:embed="rId8">
            <a:alphaModFix/>
          </a:blip>
          <a:srcRect b="0" l="0" r="0" t="0"/>
          <a:stretch/>
        </p:blipFill>
        <p:spPr>
          <a:xfrm>
            <a:off x="7162800" y="5894042"/>
            <a:ext cx="171450" cy="171450"/>
          </a:xfrm>
          <a:prstGeom prst="rect">
            <a:avLst/>
          </a:prstGeom>
          <a:noFill/>
          <a:ln>
            <a:noFill/>
          </a:ln>
        </p:spPr>
      </p:pic>
      <p:sp>
        <p:nvSpPr>
          <p:cNvPr id="1148" name="Google Shape;1148;p90"/>
          <p:cNvSpPr txBox="1"/>
          <p:nvPr/>
        </p:nvSpPr>
        <p:spPr>
          <a:xfrm>
            <a:off x="7517130" y="5865467"/>
            <a:ext cx="10044000" cy="354000"/>
          </a:xfrm>
          <a:prstGeom prst="rect">
            <a:avLst/>
          </a:prstGeom>
          <a:noFill/>
          <a:ln>
            <a:noFill/>
          </a:ln>
        </p:spPr>
        <p:txBody>
          <a:bodyPr anchorCtr="0" anchor="t" bIns="0" lIns="0" spcFirstLastPara="1" rIns="0" wrap="square" tIns="0">
            <a:spAutoFit/>
          </a:bodyPr>
          <a:lstStyle/>
          <a:p>
            <a:pPr indent="0" lvl="0" marL="0" rtl="0" algn="l">
              <a:lnSpc>
                <a:spcPct val="156000"/>
              </a:lnSpc>
              <a:spcBef>
                <a:spcPts val="0"/>
              </a:spcBef>
              <a:spcAft>
                <a:spcPts val="0"/>
              </a:spcAft>
              <a:buNone/>
            </a:pPr>
            <a:r>
              <a:rPr lang="en-US" sz="2300">
                <a:solidFill>
                  <a:srgbClr val="1B1D21"/>
                </a:solidFill>
                <a:latin typeface="Manrope"/>
                <a:ea typeface="Manrope"/>
                <a:cs typeface="Manrope"/>
                <a:sym typeface="Manrope"/>
              </a:rPr>
              <a:t>https://huggingface.co/mayurmadnani/gemma-3-270m-microfables</a:t>
            </a:r>
            <a:endParaRPr sz="1600"/>
          </a:p>
        </p:txBody>
      </p:sp>
      <p:pic>
        <p:nvPicPr>
          <p:cNvPr id="1149" name="Google Shape;1149;p90"/>
          <p:cNvPicPr preferRelativeResize="0"/>
          <p:nvPr/>
        </p:nvPicPr>
        <p:blipFill rotWithShape="1">
          <a:blip r:embed="rId8">
            <a:alphaModFix/>
          </a:blip>
          <a:srcRect b="0" l="0" r="0" t="0"/>
          <a:stretch/>
        </p:blipFill>
        <p:spPr>
          <a:xfrm>
            <a:off x="7162800" y="6614894"/>
            <a:ext cx="171450" cy="171450"/>
          </a:xfrm>
          <a:prstGeom prst="rect">
            <a:avLst/>
          </a:prstGeom>
          <a:noFill/>
          <a:ln>
            <a:noFill/>
          </a:ln>
        </p:spPr>
      </p:pic>
      <p:sp>
        <p:nvSpPr>
          <p:cNvPr id="1150" name="Google Shape;1150;p90"/>
          <p:cNvSpPr txBox="1"/>
          <p:nvPr/>
        </p:nvSpPr>
        <p:spPr>
          <a:xfrm>
            <a:off x="7517130" y="6586319"/>
            <a:ext cx="10044000" cy="354000"/>
          </a:xfrm>
          <a:prstGeom prst="rect">
            <a:avLst/>
          </a:prstGeom>
          <a:noFill/>
          <a:ln>
            <a:noFill/>
          </a:ln>
        </p:spPr>
        <p:txBody>
          <a:bodyPr anchorCtr="0" anchor="t" bIns="0" lIns="0" spcFirstLastPara="1" rIns="0" wrap="square" tIns="0">
            <a:spAutoFit/>
          </a:bodyPr>
          <a:lstStyle/>
          <a:p>
            <a:pPr indent="0" lvl="0" marL="0" rtl="0" algn="l">
              <a:lnSpc>
                <a:spcPct val="156000"/>
              </a:lnSpc>
              <a:spcBef>
                <a:spcPts val="0"/>
              </a:spcBef>
              <a:spcAft>
                <a:spcPts val="0"/>
              </a:spcAft>
              <a:buNone/>
            </a:pPr>
            <a:r>
              <a:rPr lang="en-US" sz="2300">
                <a:solidFill>
                  <a:srgbClr val="1B1D21"/>
                </a:solidFill>
                <a:latin typeface="Manrope"/>
                <a:ea typeface="Manrope"/>
                <a:cs typeface="Manrope"/>
                <a:sym typeface="Manrope"/>
              </a:rPr>
              <a:t>https://ollama.com/mayurmadnani/gemma-3-270m-microfables</a:t>
            </a:r>
            <a:endParaRPr sz="2300">
              <a:solidFill>
                <a:srgbClr val="1B1D21"/>
              </a:solidFill>
              <a:latin typeface="Manrope"/>
              <a:ea typeface="Manrope"/>
              <a:cs typeface="Manrope"/>
              <a:sym typeface="Manrope"/>
            </a:endParaRPr>
          </a:p>
        </p:txBody>
      </p:sp>
      <p:sp>
        <p:nvSpPr>
          <p:cNvPr id="1151" name="Google Shape;1151;p90"/>
          <p:cNvSpPr txBox="1"/>
          <p:nvPr/>
        </p:nvSpPr>
        <p:spPr>
          <a:xfrm>
            <a:off x="7162800" y="1349096"/>
            <a:ext cx="9742500" cy="105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dk1"/>
                </a:solidFill>
                <a:latin typeface="Calibri"/>
                <a:ea typeface="Calibri"/>
                <a:cs typeface="Calibri"/>
                <a:sym typeface="Calibri"/>
              </a:rPr>
              <a:t>https://speakerdeck.com/rivuchk/from-api-to-on-device-building-ai-powered-story-generators-with-kmp-and-gemma-models</a:t>
            </a:r>
            <a:endParaRPr sz="2800">
              <a:solidFill>
                <a:schemeClr val="dk1"/>
              </a:solidFill>
              <a:latin typeface="Calibri"/>
              <a:ea typeface="Calibri"/>
              <a:cs typeface="Calibri"/>
              <a:sym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pic>
        <p:nvPicPr>
          <p:cNvPr id="1156" name="Google Shape;1156;p91"/>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157" name="Google Shape;1157;p91"/>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158" name="Google Shape;1158;p91"/>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1159" name="Google Shape;1159;p91"/>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1160" name="Google Shape;1160;p91"/>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1161" name="Google Shape;1161;p91"/>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1162" name="Google Shape;1162;p91"/>
          <p:cNvSpPr txBox="1"/>
          <p:nvPr/>
        </p:nvSpPr>
        <p:spPr>
          <a:xfrm>
            <a:off x="800100" y="727138"/>
            <a:ext cx="4795800" cy="25629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7400">
                <a:solidFill>
                  <a:srgbClr val="FFFFFF"/>
                </a:solidFill>
                <a:latin typeface="Montserrat Black"/>
                <a:ea typeface="Montserrat Black"/>
                <a:cs typeface="Montserrat Black"/>
                <a:sym typeface="Montserrat Black"/>
              </a:rPr>
              <a:t>PAUSE &amp;</a:t>
            </a:r>
            <a:endParaRPr sz="7400">
              <a:solidFill>
                <a:srgbClr val="FFFFFF"/>
              </a:solidFill>
              <a:latin typeface="Montserrat Black"/>
              <a:ea typeface="Montserrat Black"/>
              <a:cs typeface="Montserrat Black"/>
              <a:sym typeface="Montserrat Black"/>
            </a:endParaRPr>
          </a:p>
          <a:p>
            <a:pPr indent="0" lvl="0" marL="0" marR="0" rtl="0" algn="l">
              <a:lnSpc>
                <a:spcPct val="125000"/>
              </a:lnSpc>
              <a:spcBef>
                <a:spcPts val="0"/>
              </a:spcBef>
              <a:spcAft>
                <a:spcPts val="0"/>
              </a:spcAft>
              <a:buNone/>
            </a:pPr>
            <a:r>
              <a:rPr lang="en-US" sz="7400">
                <a:solidFill>
                  <a:srgbClr val="FFFFFF"/>
                </a:solidFill>
                <a:latin typeface="Montserrat Black"/>
                <a:ea typeface="Montserrat Black"/>
                <a:cs typeface="Montserrat Black"/>
                <a:sym typeface="Montserrat Black"/>
              </a:rPr>
              <a:t>THINK</a:t>
            </a:r>
            <a:endParaRPr sz="7400">
              <a:solidFill>
                <a:srgbClr val="FFFFFF"/>
              </a:solidFill>
              <a:latin typeface="Montserrat Black"/>
              <a:ea typeface="Montserrat Black"/>
              <a:cs typeface="Montserrat Black"/>
              <a:sym typeface="Montserrat Black"/>
            </a:endParaRPr>
          </a:p>
        </p:txBody>
      </p:sp>
      <p:pic>
        <p:nvPicPr>
          <p:cNvPr id="1163" name="Google Shape;1163;p91" title="safety-of-ai-products.jpg"/>
          <p:cNvPicPr preferRelativeResize="0"/>
          <p:nvPr/>
        </p:nvPicPr>
        <p:blipFill>
          <a:blip r:embed="rId9">
            <a:alphaModFix/>
          </a:blip>
          <a:stretch>
            <a:fillRect/>
          </a:stretch>
        </p:blipFill>
        <p:spPr>
          <a:xfrm>
            <a:off x="6509850" y="727150"/>
            <a:ext cx="11778152" cy="7852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0"/>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64" name="Google Shape;164;p20"/>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65" name="Google Shape;165;p20"/>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166" name="Google Shape;166;p20"/>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167" name="Google Shape;167;p20"/>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168" name="Google Shape;168;p20"/>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169" name="Google Shape;169;p20"/>
          <p:cNvSpPr txBox="1"/>
          <p:nvPr/>
        </p:nvSpPr>
        <p:spPr>
          <a:xfrm>
            <a:off x="800100" y="727138"/>
            <a:ext cx="47958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A Brief on KMP</a:t>
            </a:r>
            <a:endParaRPr/>
          </a:p>
        </p:txBody>
      </p:sp>
      <p:sp>
        <p:nvSpPr>
          <p:cNvPr id="170" name="Google Shape;170;p20"/>
          <p:cNvSpPr txBox="1"/>
          <p:nvPr/>
        </p:nvSpPr>
        <p:spPr>
          <a:xfrm>
            <a:off x="12511709" y="5507708"/>
            <a:ext cx="3932400" cy="16674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lang="en-US" sz="4200">
                <a:solidFill>
                  <a:schemeClr val="dk1"/>
                </a:solidFill>
                <a:latin typeface="Nunito SemiBold"/>
                <a:ea typeface="Nunito SemiBold"/>
                <a:cs typeface="Nunito SemiBold"/>
                <a:sym typeface="Nunito SemiBold"/>
              </a:rPr>
              <a:t>Kotlin Multiplatform</a:t>
            </a:r>
            <a:endParaRPr sz="4200">
              <a:solidFill>
                <a:schemeClr val="dk1"/>
              </a:solidFill>
              <a:latin typeface="Nunito SemiBold"/>
              <a:ea typeface="Nunito SemiBold"/>
              <a:cs typeface="Nunito SemiBold"/>
              <a:sym typeface="Nunito SemiBold"/>
            </a:endParaRPr>
          </a:p>
        </p:txBody>
      </p:sp>
      <p:pic>
        <p:nvPicPr>
          <p:cNvPr id="171" name="Google Shape;171;p20"/>
          <p:cNvPicPr preferRelativeResize="0"/>
          <p:nvPr/>
        </p:nvPicPr>
        <p:blipFill>
          <a:blip r:embed="rId9">
            <a:alphaModFix/>
          </a:blip>
          <a:stretch>
            <a:fillRect/>
          </a:stretch>
        </p:blipFill>
        <p:spPr>
          <a:xfrm>
            <a:off x="13462329" y="3919861"/>
            <a:ext cx="2031200" cy="1587846"/>
          </a:xfrm>
          <a:prstGeom prst="rect">
            <a:avLst/>
          </a:prstGeom>
          <a:noFill/>
          <a:ln>
            <a:noFill/>
          </a:ln>
        </p:spPr>
      </p:pic>
      <p:sp>
        <p:nvSpPr>
          <p:cNvPr id="172" name="Google Shape;172;p20"/>
          <p:cNvSpPr/>
          <p:nvPr/>
        </p:nvSpPr>
        <p:spPr>
          <a:xfrm>
            <a:off x="10240248" y="3395800"/>
            <a:ext cx="3722918" cy="1098605"/>
          </a:xfrm>
          <a:custGeom>
            <a:rect b="b" l="l" r="r" t="t"/>
            <a:pathLst>
              <a:path extrusionOk="0" h="39065" w="131262">
                <a:moveTo>
                  <a:pt x="0" y="39065"/>
                </a:moveTo>
                <a:cubicBezTo>
                  <a:pt x="4801" y="34950"/>
                  <a:pt x="17077" y="20824"/>
                  <a:pt x="28804" y="14377"/>
                </a:cubicBezTo>
                <a:cubicBezTo>
                  <a:pt x="40531" y="7931"/>
                  <a:pt x="57127" y="1826"/>
                  <a:pt x="70363" y="386"/>
                </a:cubicBezTo>
                <a:cubicBezTo>
                  <a:pt x="83599" y="-1054"/>
                  <a:pt x="98069" y="2855"/>
                  <a:pt x="108219" y="5735"/>
                </a:cubicBezTo>
                <a:cubicBezTo>
                  <a:pt x="118369" y="8615"/>
                  <a:pt x="127422" y="15679"/>
                  <a:pt x="131262" y="17668"/>
                </a:cubicBezTo>
              </a:path>
            </a:pathLst>
          </a:custGeom>
          <a:noFill/>
          <a:ln cap="flat" cmpd="sng" w="114300">
            <a:solidFill>
              <a:srgbClr val="D7EFFE"/>
            </a:solidFill>
            <a:prstDash val="solid"/>
            <a:round/>
            <a:headEnd len="med" w="med" type="none"/>
            <a:tailEnd len="med" w="med" type="stealth"/>
          </a:ln>
        </p:spPr>
      </p:sp>
      <p:pic>
        <p:nvPicPr>
          <p:cNvPr id="173" name="Google Shape;173;p20" title="kotlin-main.png"/>
          <p:cNvPicPr preferRelativeResize="0"/>
          <p:nvPr/>
        </p:nvPicPr>
        <p:blipFill>
          <a:blip r:embed="rId10">
            <a:alphaModFix/>
          </a:blip>
          <a:stretch>
            <a:fillRect/>
          </a:stretch>
        </p:blipFill>
        <p:spPr>
          <a:xfrm>
            <a:off x="8177673" y="4494399"/>
            <a:ext cx="2519050" cy="2503326"/>
          </a:xfrm>
          <a:prstGeom prst="rect">
            <a:avLst/>
          </a:prstGeom>
          <a:noFill/>
          <a:ln>
            <a:noFill/>
          </a:ln>
        </p:spPr>
      </p:pic>
      <p:sp>
        <p:nvSpPr>
          <p:cNvPr id="174" name="Google Shape;174;p20"/>
          <p:cNvSpPr txBox="1"/>
          <p:nvPr/>
        </p:nvSpPr>
        <p:spPr>
          <a:xfrm>
            <a:off x="8038802" y="6619353"/>
            <a:ext cx="3119100" cy="1098600"/>
          </a:xfrm>
          <a:prstGeom prst="rect">
            <a:avLst/>
          </a:prstGeom>
          <a:noFill/>
          <a:ln>
            <a:noFill/>
          </a:ln>
          <a:effectLst>
            <a:outerShdw blurRad="57150" rotWithShape="0" algn="bl" dir="5400000" dist="19050">
              <a:srgbClr val="000000">
                <a:alpha val="50000"/>
              </a:srgbClr>
            </a:outerShdw>
          </a:effectLst>
        </p:spPr>
        <p:txBody>
          <a:bodyPr anchorCtr="0" anchor="ctr" bIns="91425" lIns="91425" spcFirstLastPara="1" rIns="91425" wrap="square" tIns="91425">
            <a:normAutofit/>
          </a:bodyPr>
          <a:lstStyle/>
          <a:p>
            <a:pPr indent="0" lvl="0" marL="0" rtl="0" algn="ctr">
              <a:spcBef>
                <a:spcPts val="0"/>
              </a:spcBef>
              <a:spcAft>
                <a:spcPts val="0"/>
              </a:spcAft>
              <a:buNone/>
            </a:pPr>
            <a:r>
              <a:rPr lang="en-US" sz="4200">
                <a:solidFill>
                  <a:schemeClr val="dk1"/>
                </a:solidFill>
                <a:latin typeface="Nunito SemiBold"/>
                <a:ea typeface="Nunito SemiBold"/>
                <a:cs typeface="Nunito SemiBold"/>
                <a:sym typeface="Nunito SemiBold"/>
              </a:rPr>
              <a:t>Kotlin</a:t>
            </a:r>
            <a:endParaRPr sz="4200">
              <a:solidFill>
                <a:schemeClr val="dk1"/>
              </a:solidFill>
              <a:latin typeface="Nunito SemiBold"/>
              <a:ea typeface="Nunito SemiBold"/>
              <a:cs typeface="Nunito SemiBold"/>
              <a:sym typeface="Nunito SemiBo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id="1168" name="Google Shape;1168;p92"/>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169" name="Google Shape;1169;p92"/>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170" name="Google Shape;1170;p92"/>
          <p:cNvPicPr preferRelativeResize="0"/>
          <p:nvPr/>
        </p:nvPicPr>
        <p:blipFill rotWithShape="1">
          <a:blip r:embed="rId5">
            <a:alphaModFix/>
          </a:blip>
          <a:srcRect b="0" l="0" r="0" t="0"/>
          <a:stretch/>
        </p:blipFill>
        <p:spPr>
          <a:xfrm>
            <a:off x="0" y="7302698"/>
            <a:ext cx="3586162" cy="2984302"/>
          </a:xfrm>
          <a:prstGeom prst="rect">
            <a:avLst/>
          </a:prstGeom>
          <a:noFill/>
          <a:ln>
            <a:noFill/>
          </a:ln>
        </p:spPr>
      </p:pic>
      <p:pic>
        <p:nvPicPr>
          <p:cNvPr id="1171" name="Google Shape;1171;p92"/>
          <p:cNvPicPr preferRelativeResize="0"/>
          <p:nvPr/>
        </p:nvPicPr>
        <p:blipFill rotWithShape="1">
          <a:blip r:embed="rId6">
            <a:alphaModFix/>
          </a:blip>
          <a:srcRect b="0" l="0" r="0" t="0"/>
          <a:stretch/>
        </p:blipFill>
        <p:spPr>
          <a:xfrm>
            <a:off x="14249876" y="0"/>
            <a:ext cx="4038124" cy="3494769"/>
          </a:xfrm>
          <a:prstGeom prst="rect">
            <a:avLst/>
          </a:prstGeom>
          <a:noFill/>
          <a:ln>
            <a:noFill/>
          </a:ln>
        </p:spPr>
      </p:pic>
      <p:sp>
        <p:nvSpPr>
          <p:cNvPr id="1172" name="Google Shape;1172;p92"/>
          <p:cNvSpPr txBox="1"/>
          <p:nvPr/>
        </p:nvSpPr>
        <p:spPr>
          <a:xfrm>
            <a:off x="762000" y="4310444"/>
            <a:ext cx="16721138" cy="1143000"/>
          </a:xfrm>
          <a:prstGeom prst="rect">
            <a:avLst/>
          </a:prstGeom>
          <a:noFill/>
          <a:ln>
            <a:noFill/>
          </a:ln>
        </p:spPr>
        <p:txBody>
          <a:bodyPr anchorCtr="0" anchor="t" bIns="0" lIns="0" spcFirstLastPara="1" rIns="0" wrap="square" tIns="0">
            <a:spAutoFit/>
          </a:bodyPr>
          <a:lstStyle/>
          <a:p>
            <a:pPr indent="0" lvl="0" marL="0" marR="0" rtl="0" algn="ctr">
              <a:lnSpc>
                <a:spcPct val="119000"/>
              </a:lnSpc>
              <a:spcBef>
                <a:spcPts val="0"/>
              </a:spcBef>
              <a:spcAft>
                <a:spcPts val="0"/>
              </a:spcAft>
              <a:buNone/>
            </a:pPr>
            <a:r>
              <a:rPr b="0" i="0" lang="en-US" sz="7200" u="none" cap="none" strike="noStrike">
                <a:solidFill>
                  <a:srgbClr val="1B1D21"/>
                </a:solidFill>
                <a:latin typeface="Montserrat Black"/>
                <a:ea typeface="Montserrat Black"/>
                <a:cs typeface="Montserrat Black"/>
                <a:sym typeface="Montserrat Black"/>
              </a:rPr>
              <a:t>THANK YOU</a:t>
            </a:r>
            <a:endParaRPr/>
          </a:p>
        </p:txBody>
      </p:sp>
      <p:grpSp>
        <p:nvGrpSpPr>
          <p:cNvPr id="1173" name="Google Shape;1173;p92"/>
          <p:cNvGrpSpPr/>
          <p:nvPr/>
        </p:nvGrpSpPr>
        <p:grpSpPr>
          <a:xfrm>
            <a:off x="3678203" y="6177787"/>
            <a:ext cx="6326571" cy="2283940"/>
            <a:chOff x="4292375" y="2047125"/>
            <a:chExt cx="2355300" cy="993925"/>
          </a:xfrm>
        </p:grpSpPr>
        <p:sp>
          <p:nvSpPr>
            <p:cNvPr id="1174" name="Google Shape;1174;p92"/>
            <p:cNvSpPr txBox="1"/>
            <p:nvPr/>
          </p:nvSpPr>
          <p:spPr>
            <a:xfrm>
              <a:off x="4292375" y="2047125"/>
              <a:ext cx="2355300" cy="2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en-US" sz="2600">
                  <a:solidFill>
                    <a:schemeClr val="dk1"/>
                  </a:solidFill>
                </a:rPr>
                <a:t>🌐 </a:t>
              </a:r>
              <a:r>
                <a:rPr lang="en-US" sz="2600">
                  <a:solidFill>
                    <a:schemeClr val="dk1"/>
                  </a:solidFill>
                  <a:uFill>
                    <a:noFill/>
                  </a:uFill>
                  <a:latin typeface="Roboto Mono"/>
                  <a:ea typeface="Roboto Mono"/>
                  <a:cs typeface="Roboto Mono"/>
                  <a:sym typeface="Roboto Mono"/>
                  <a:hlinkClick r:id="rId7">
                    <a:extLst>
                      <a:ext uri="{A12FA001-AC4F-418D-AE19-62706E023703}">
                        <ahyp:hlinkClr val="tx"/>
                      </a:ext>
                    </a:extLst>
                  </a:hlinkClick>
                </a:rPr>
                <a:t>https://www.rivu.dev/</a:t>
              </a:r>
              <a:endParaRPr sz="2600">
                <a:solidFill>
                  <a:schemeClr val="dk1"/>
                </a:solidFill>
              </a:endParaRPr>
            </a:p>
          </p:txBody>
        </p:sp>
        <p:sp>
          <p:nvSpPr>
            <p:cNvPr id="1175" name="Google Shape;1175;p92"/>
            <p:cNvSpPr txBox="1"/>
            <p:nvPr/>
          </p:nvSpPr>
          <p:spPr>
            <a:xfrm>
              <a:off x="4717850" y="2426450"/>
              <a:ext cx="1874100" cy="368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US" sz="2000">
                  <a:solidFill>
                    <a:schemeClr val="dk1"/>
                  </a:solidFill>
                  <a:uFill>
                    <a:noFill/>
                  </a:uFill>
                  <a:latin typeface="Roboto Mono"/>
                  <a:ea typeface="Roboto Mono"/>
                  <a:cs typeface="Roboto Mono"/>
                  <a:sym typeface="Roboto Mono"/>
                  <a:hlinkClick r:id="rId8">
                    <a:extLst>
                      <a:ext uri="{A12FA001-AC4F-418D-AE19-62706E023703}">
                        <ahyp:hlinkClr val="tx"/>
                      </a:ext>
                    </a:extLst>
                  </a:hlinkClick>
                </a:rPr>
                <a:t>youtube.com/@rivutalks</a:t>
              </a:r>
              <a:endParaRPr sz="2000">
                <a:solidFill>
                  <a:schemeClr val="dk1"/>
                </a:solidFill>
                <a:latin typeface="Roboto Mono"/>
                <a:ea typeface="Roboto Mono"/>
                <a:cs typeface="Roboto Mono"/>
                <a:sym typeface="Roboto Mono"/>
              </a:endParaRPr>
            </a:p>
          </p:txBody>
        </p:sp>
        <p:pic>
          <p:nvPicPr>
            <p:cNvPr id="1176" name="Google Shape;1176;p92"/>
            <p:cNvPicPr preferRelativeResize="0"/>
            <p:nvPr/>
          </p:nvPicPr>
          <p:blipFill>
            <a:blip r:embed="rId9">
              <a:alphaModFix/>
            </a:blip>
            <a:stretch>
              <a:fillRect/>
            </a:stretch>
          </p:blipFill>
          <p:spPr>
            <a:xfrm>
              <a:off x="4574845" y="2475104"/>
              <a:ext cx="146712" cy="146712"/>
            </a:xfrm>
            <a:prstGeom prst="rect">
              <a:avLst/>
            </a:prstGeom>
            <a:noFill/>
            <a:ln>
              <a:noFill/>
            </a:ln>
          </p:spPr>
        </p:pic>
        <p:sp>
          <p:nvSpPr>
            <p:cNvPr id="1177" name="Google Shape;1177;p92">
              <a:hlinkClick r:id="rId10"/>
            </p:cNvPr>
            <p:cNvSpPr txBox="1"/>
            <p:nvPr/>
          </p:nvSpPr>
          <p:spPr>
            <a:xfrm>
              <a:off x="4717575" y="2732050"/>
              <a:ext cx="15501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dk1"/>
                  </a:solidFill>
                  <a:latin typeface="Roboto Mono"/>
                  <a:ea typeface="Roboto Mono"/>
                  <a:cs typeface="Roboto Mono"/>
                  <a:sym typeface="Roboto Mono"/>
                </a:rPr>
                <a:t>@rivuchakraborty</a:t>
              </a:r>
              <a:endParaRPr sz="2000">
                <a:solidFill>
                  <a:schemeClr val="dk1"/>
                </a:solidFill>
                <a:latin typeface="Roboto Mono"/>
                <a:ea typeface="Roboto Mono"/>
                <a:cs typeface="Roboto Mono"/>
                <a:sym typeface="Roboto Mono"/>
              </a:endParaRPr>
            </a:p>
          </p:txBody>
        </p:sp>
      </p:grpSp>
      <p:pic>
        <p:nvPicPr>
          <p:cNvPr id="1178" name="Google Shape;1178;p92" title="rivu-gde-badge-compressed.png"/>
          <p:cNvPicPr preferRelativeResize="0"/>
          <p:nvPr/>
        </p:nvPicPr>
        <p:blipFill>
          <a:blip r:embed="rId11">
            <a:alphaModFix/>
          </a:blip>
          <a:stretch>
            <a:fillRect/>
          </a:stretch>
        </p:blipFill>
        <p:spPr>
          <a:xfrm>
            <a:off x="4214373" y="0"/>
            <a:ext cx="4363950" cy="4363950"/>
          </a:xfrm>
          <a:prstGeom prst="rect">
            <a:avLst/>
          </a:prstGeom>
          <a:noFill/>
          <a:ln>
            <a:noFill/>
          </a:ln>
        </p:spPr>
      </p:pic>
      <p:pic>
        <p:nvPicPr>
          <p:cNvPr id="1179" name="Google Shape;1179;p92"/>
          <p:cNvPicPr preferRelativeResize="0"/>
          <p:nvPr/>
        </p:nvPicPr>
        <p:blipFill>
          <a:blip r:embed="rId12">
            <a:alphaModFix/>
          </a:blip>
          <a:stretch>
            <a:fillRect/>
          </a:stretch>
        </p:blipFill>
        <p:spPr>
          <a:xfrm>
            <a:off x="6436550" y="7906725"/>
            <a:ext cx="420300" cy="420300"/>
          </a:xfrm>
          <a:prstGeom prst="rect">
            <a:avLst/>
          </a:prstGeom>
          <a:noFill/>
          <a:ln>
            <a:noFill/>
          </a:ln>
        </p:spPr>
      </p:pic>
      <p:pic>
        <p:nvPicPr>
          <p:cNvPr id="1180" name="Google Shape;1180;p92" title="20220706_171636_cropped.jpg"/>
          <p:cNvPicPr preferRelativeResize="0"/>
          <p:nvPr/>
        </p:nvPicPr>
        <p:blipFill rotWithShape="1">
          <a:blip r:embed="rId13">
            <a:alphaModFix/>
          </a:blip>
          <a:srcRect b="4437" l="0" r="0" t="4446"/>
          <a:stretch/>
        </p:blipFill>
        <p:spPr>
          <a:xfrm>
            <a:off x="8944948" y="2"/>
            <a:ext cx="3586151" cy="3586122"/>
          </a:xfrm>
          <a:prstGeom prst="rect">
            <a:avLst/>
          </a:prstGeom>
          <a:noFill/>
          <a:ln>
            <a:noFill/>
          </a:ln>
        </p:spPr>
      </p:pic>
      <p:sp>
        <p:nvSpPr>
          <p:cNvPr id="1181" name="Google Shape;1181;p92"/>
          <p:cNvSpPr txBox="1"/>
          <p:nvPr/>
        </p:nvSpPr>
        <p:spPr>
          <a:xfrm>
            <a:off x="9709099" y="6085575"/>
            <a:ext cx="76326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en-US" sz="2600">
                <a:solidFill>
                  <a:schemeClr val="dk1"/>
                </a:solidFill>
              </a:rPr>
              <a:t>🌐 </a:t>
            </a:r>
            <a:r>
              <a:rPr lang="en-US" sz="2600">
                <a:solidFill>
                  <a:schemeClr val="dk1"/>
                </a:solidFill>
                <a:latin typeface="Roboto Mono"/>
                <a:ea typeface="Roboto Mono"/>
                <a:cs typeface="Roboto Mono"/>
                <a:sym typeface="Roboto Mono"/>
              </a:rPr>
              <a:t>linkedin.com/in/mayurmadnani/</a:t>
            </a:r>
            <a:endParaRPr sz="2600">
              <a:solidFill>
                <a:schemeClr val="dk1"/>
              </a:solidFill>
            </a:endParaRPr>
          </a:p>
        </p:txBody>
      </p:sp>
      <p:pic>
        <p:nvPicPr>
          <p:cNvPr id="1182" name="Google Shape;1182;p92" title="linkedin qr.jpg"/>
          <p:cNvPicPr preferRelativeResize="0"/>
          <p:nvPr/>
        </p:nvPicPr>
        <p:blipFill>
          <a:blip r:embed="rId14">
            <a:alphaModFix/>
          </a:blip>
          <a:stretch>
            <a:fillRect/>
          </a:stretch>
        </p:blipFill>
        <p:spPr>
          <a:xfrm>
            <a:off x="11809524" y="6670575"/>
            <a:ext cx="3431750" cy="338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1"/>
          <p:cNvPicPr preferRelativeResize="0"/>
          <p:nvPr/>
        </p:nvPicPr>
        <p:blipFill rotWithShape="1">
          <a:blip r:embed="rId3">
            <a:alphaModFix/>
          </a:blip>
          <a:srcRect b="0" l="0" r="0" t="0"/>
          <a:stretch/>
        </p:blipFill>
        <p:spPr>
          <a:xfrm>
            <a:off x="0" y="0"/>
            <a:ext cx="18288000" cy="10287000"/>
          </a:xfrm>
          <a:prstGeom prst="rect">
            <a:avLst/>
          </a:prstGeom>
          <a:noFill/>
          <a:ln>
            <a:noFill/>
          </a:ln>
        </p:spPr>
      </p:pic>
      <p:pic>
        <p:nvPicPr>
          <p:cNvPr id="180" name="Google Shape;180;p21"/>
          <p:cNvPicPr preferRelativeResize="0"/>
          <p:nvPr/>
        </p:nvPicPr>
        <p:blipFill rotWithShape="1">
          <a:blip r:embed="rId4">
            <a:alphaModFix/>
          </a:blip>
          <a:srcRect b="0" l="0" r="0" t="0"/>
          <a:stretch/>
        </p:blipFill>
        <p:spPr>
          <a:xfrm>
            <a:off x="0" y="0"/>
            <a:ext cx="18288000" cy="10287000"/>
          </a:xfrm>
          <a:prstGeom prst="rect">
            <a:avLst/>
          </a:prstGeom>
          <a:noFill/>
          <a:ln>
            <a:noFill/>
          </a:ln>
        </p:spPr>
      </p:pic>
      <p:pic>
        <p:nvPicPr>
          <p:cNvPr id="181" name="Google Shape;181;p21"/>
          <p:cNvPicPr preferRelativeResize="0"/>
          <p:nvPr/>
        </p:nvPicPr>
        <p:blipFill rotWithShape="1">
          <a:blip r:embed="rId5">
            <a:alphaModFix/>
          </a:blip>
          <a:srcRect b="0" l="0" r="0" t="0"/>
          <a:stretch/>
        </p:blipFill>
        <p:spPr>
          <a:xfrm>
            <a:off x="15659576" y="0"/>
            <a:ext cx="2628424" cy="4113894"/>
          </a:xfrm>
          <a:prstGeom prst="rect">
            <a:avLst/>
          </a:prstGeom>
          <a:noFill/>
          <a:ln>
            <a:noFill/>
          </a:ln>
        </p:spPr>
      </p:pic>
      <p:pic>
        <p:nvPicPr>
          <p:cNvPr id="182" name="Google Shape;182;p21"/>
          <p:cNvPicPr preferRelativeResize="0"/>
          <p:nvPr/>
        </p:nvPicPr>
        <p:blipFill rotWithShape="1">
          <a:blip r:embed="rId6">
            <a:alphaModFix/>
          </a:blip>
          <a:srcRect b="0" l="0" r="0" t="0"/>
          <a:stretch/>
        </p:blipFill>
        <p:spPr>
          <a:xfrm>
            <a:off x="0" y="0"/>
            <a:ext cx="6362700" cy="10287000"/>
          </a:xfrm>
          <a:prstGeom prst="rect">
            <a:avLst/>
          </a:prstGeom>
          <a:noFill/>
          <a:ln>
            <a:noFill/>
          </a:ln>
        </p:spPr>
      </p:pic>
      <p:pic>
        <p:nvPicPr>
          <p:cNvPr id="183" name="Google Shape;183;p21"/>
          <p:cNvPicPr preferRelativeResize="0"/>
          <p:nvPr/>
        </p:nvPicPr>
        <p:blipFill rotWithShape="1">
          <a:blip r:embed="rId7">
            <a:alphaModFix/>
          </a:blip>
          <a:srcRect b="0" l="0" r="0" t="0"/>
          <a:stretch/>
        </p:blipFill>
        <p:spPr>
          <a:xfrm>
            <a:off x="4514850" y="8439150"/>
            <a:ext cx="1847850" cy="1847850"/>
          </a:xfrm>
          <a:prstGeom prst="rect">
            <a:avLst/>
          </a:prstGeom>
          <a:noFill/>
          <a:ln>
            <a:noFill/>
          </a:ln>
        </p:spPr>
      </p:pic>
      <p:pic>
        <p:nvPicPr>
          <p:cNvPr id="184" name="Google Shape;184;p21"/>
          <p:cNvPicPr preferRelativeResize="0"/>
          <p:nvPr/>
        </p:nvPicPr>
        <p:blipFill rotWithShape="1">
          <a:blip r:embed="rId8">
            <a:alphaModFix/>
          </a:blip>
          <a:srcRect b="0" l="0" r="0" t="0"/>
          <a:stretch/>
        </p:blipFill>
        <p:spPr>
          <a:xfrm>
            <a:off x="0" y="6507605"/>
            <a:ext cx="2939171" cy="3779395"/>
          </a:xfrm>
          <a:prstGeom prst="rect">
            <a:avLst/>
          </a:prstGeom>
          <a:noFill/>
          <a:ln>
            <a:noFill/>
          </a:ln>
        </p:spPr>
      </p:pic>
      <p:sp>
        <p:nvSpPr>
          <p:cNvPr id="185" name="Google Shape;185;p21"/>
          <p:cNvSpPr txBox="1"/>
          <p:nvPr/>
        </p:nvSpPr>
        <p:spPr>
          <a:xfrm>
            <a:off x="800100" y="727138"/>
            <a:ext cx="4795800" cy="646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lang="en-US" sz="4200">
                <a:solidFill>
                  <a:srgbClr val="FFFFFF"/>
                </a:solidFill>
                <a:latin typeface="Montserrat Black"/>
                <a:ea typeface="Montserrat Black"/>
                <a:cs typeface="Montserrat Black"/>
                <a:sym typeface="Montserrat Black"/>
              </a:rPr>
              <a:t>A Brief on KMP</a:t>
            </a:r>
            <a:endParaRPr/>
          </a:p>
        </p:txBody>
      </p:sp>
      <p:pic>
        <p:nvPicPr>
          <p:cNvPr id="186" name="Google Shape;186;p21"/>
          <p:cNvPicPr preferRelativeResize="0"/>
          <p:nvPr/>
        </p:nvPicPr>
        <p:blipFill>
          <a:blip r:embed="rId9">
            <a:alphaModFix/>
          </a:blip>
          <a:stretch>
            <a:fillRect/>
          </a:stretch>
        </p:blipFill>
        <p:spPr>
          <a:xfrm>
            <a:off x="7094425" y="3038450"/>
            <a:ext cx="10451174" cy="42101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